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27" r:id="rId2"/>
  </p:sldMasterIdLst>
  <p:notesMasterIdLst>
    <p:notesMasterId r:id="rId26"/>
  </p:notesMasterIdLst>
  <p:sldIdLst>
    <p:sldId id="597" r:id="rId3"/>
    <p:sldId id="588" r:id="rId4"/>
    <p:sldId id="435" r:id="rId5"/>
    <p:sldId id="434" r:id="rId6"/>
    <p:sldId id="587" r:id="rId7"/>
    <p:sldId id="436" r:id="rId8"/>
    <p:sldId id="366" r:id="rId9"/>
    <p:sldId id="367" r:id="rId10"/>
    <p:sldId id="589" r:id="rId11"/>
    <p:sldId id="593" r:id="rId12"/>
    <p:sldId id="457" r:id="rId13"/>
    <p:sldId id="590" r:id="rId14"/>
    <p:sldId id="594" r:id="rId15"/>
    <p:sldId id="458" r:id="rId16"/>
    <p:sldId id="439" r:id="rId17"/>
    <p:sldId id="451" r:id="rId18"/>
    <p:sldId id="595" r:id="rId19"/>
    <p:sldId id="359" r:id="rId20"/>
    <p:sldId id="596" r:id="rId21"/>
    <p:sldId id="462" r:id="rId22"/>
    <p:sldId id="455" r:id="rId23"/>
    <p:sldId id="598" r:id="rId24"/>
    <p:sldId id="599" r:id="rId25"/>
  </p:sldIdLst>
  <p:sldSz cx="9144000" cy="5143500" type="screen16x9"/>
  <p:notesSz cx="6858000" cy="9144000"/>
  <p:embeddedFontLst>
    <p:embeddedFont>
      <p:font typeface="楷体" pitchFamily="49" charset="-122"/>
      <p:regular r:id="rId27"/>
    </p:embeddedFont>
    <p:embeddedFont>
      <p:font typeface="KaiTi" pitchFamily="49" charset="-122"/>
      <p:regular r:id="rId28"/>
    </p:embeddedFont>
    <p:embeddedFont>
      <p:font typeface="Calibri" pitchFamily="34" charset="0"/>
      <p:regular r:id="rId29"/>
      <p:bold r:id="rId30"/>
      <p:italic r:id="rId31"/>
      <p:boldItalic r:id="rId32"/>
    </p:embeddedFont>
    <p:embeddedFont>
      <p:font typeface="黑体" pitchFamily="49" charset="-122"/>
      <p:regular r:id="rId33"/>
    </p:embeddedFont>
    <p:embeddedFont>
      <p:font typeface="幼圆" pitchFamily="49" charset="-122"/>
      <p:regular r:id="rId34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33"/>
    <a:srgbClr val="0000FF"/>
    <a:srgbClr val="009900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8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902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511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311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317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820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63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8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582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681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988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863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9304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266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66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969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066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09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271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623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45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03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1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8889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11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81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321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77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17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040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5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048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393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899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7671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738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198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551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6460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87573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0180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31361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3391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76929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9750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16193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105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406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400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8395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344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869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516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08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518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63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228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195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38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989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27522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59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70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794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038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719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2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54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109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50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76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03524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52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7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014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5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42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224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69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26" Type="http://schemas.openxmlformats.org/officeDocument/2006/relationships/slideLayout" Target="../slideLayouts/slideLayout72.xml"/><Relationship Id="rId39" Type="http://schemas.openxmlformats.org/officeDocument/2006/relationships/slideLayout" Target="../slideLayouts/slideLayout85.xml"/><Relationship Id="rId3" Type="http://schemas.openxmlformats.org/officeDocument/2006/relationships/slideLayout" Target="../slideLayouts/slideLayout49.xml"/><Relationship Id="rId21" Type="http://schemas.openxmlformats.org/officeDocument/2006/relationships/slideLayout" Target="../slideLayouts/slideLayout67.xml"/><Relationship Id="rId34" Type="http://schemas.openxmlformats.org/officeDocument/2006/relationships/slideLayout" Target="../slideLayouts/slideLayout80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5" Type="http://schemas.openxmlformats.org/officeDocument/2006/relationships/slideLayout" Target="../slideLayouts/slideLayout71.xml"/><Relationship Id="rId33" Type="http://schemas.openxmlformats.org/officeDocument/2006/relationships/slideLayout" Target="../slideLayouts/slideLayout79.xml"/><Relationship Id="rId38" Type="http://schemas.openxmlformats.org/officeDocument/2006/relationships/slideLayout" Target="../slideLayouts/slideLayout84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6.xml"/><Relationship Id="rId29" Type="http://schemas.openxmlformats.org/officeDocument/2006/relationships/slideLayout" Target="../slideLayouts/slideLayout75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70.xml"/><Relationship Id="rId32" Type="http://schemas.openxmlformats.org/officeDocument/2006/relationships/slideLayout" Target="../slideLayouts/slideLayout78.xml"/><Relationship Id="rId37" Type="http://schemas.openxmlformats.org/officeDocument/2006/relationships/slideLayout" Target="../slideLayouts/slideLayout83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23" Type="http://schemas.openxmlformats.org/officeDocument/2006/relationships/slideLayout" Target="../slideLayouts/slideLayout69.xml"/><Relationship Id="rId28" Type="http://schemas.openxmlformats.org/officeDocument/2006/relationships/slideLayout" Target="../slideLayouts/slideLayout74.xml"/><Relationship Id="rId36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31" Type="http://schemas.openxmlformats.org/officeDocument/2006/relationships/slideLayout" Target="../slideLayouts/slideLayout7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8.xml"/><Relationship Id="rId27" Type="http://schemas.openxmlformats.org/officeDocument/2006/relationships/slideLayout" Target="../slideLayouts/slideLayout73.xml"/><Relationship Id="rId30" Type="http://schemas.openxmlformats.org/officeDocument/2006/relationships/slideLayout" Target="../slideLayouts/slideLayout76.xml"/><Relationship Id="rId35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图形的认识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5817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656" r:id="rId40"/>
    <p:sldLayoutId id="2147483657" r:id="rId41"/>
    <p:sldLayoutId id="2147483658" r:id="rId42"/>
    <p:sldLayoutId id="2147483659" r:id="rId43"/>
    <p:sldLayoutId id="2147483660" r:id="rId44"/>
    <p:sldLayoutId id="2147483661" r:id="rId45"/>
    <p:sldLayoutId id="2147483662" r:id="rId4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1081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  <p:sldLayoutId id="2147483748" r:id="rId21"/>
    <p:sldLayoutId id="2147483749" r:id="rId22"/>
    <p:sldLayoutId id="2147483750" r:id="rId23"/>
    <p:sldLayoutId id="2147483751" r:id="rId24"/>
    <p:sldLayoutId id="2147483752" r:id="rId25"/>
    <p:sldLayoutId id="2147483753" r:id="rId26"/>
    <p:sldLayoutId id="2147483754" r:id="rId27"/>
    <p:sldLayoutId id="2147483755" r:id="rId28"/>
    <p:sldLayoutId id="2147483756" r:id="rId29"/>
    <p:sldLayoutId id="2147483757" r:id="rId30"/>
    <p:sldLayoutId id="2147483758" r:id="rId31"/>
    <p:sldLayoutId id="2147483759" r:id="rId32"/>
    <p:sldLayoutId id="2147483760" r:id="rId33"/>
    <p:sldLayoutId id="2147483761" r:id="rId34"/>
    <p:sldLayoutId id="2147483762" r:id="rId35"/>
    <p:sldLayoutId id="2147483763" r:id="rId36"/>
    <p:sldLayoutId id="2147483764" r:id="rId37"/>
    <p:sldLayoutId id="2147483765" r:id="rId38"/>
    <p:sldLayoutId id="2147483766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2.xml"/><Relationship Id="rId4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1.png"/><Relationship Id="rId7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hyperlink" Target="../PPT&#27169;&#26495;/g1.swf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8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microsoft.com/office/2007/relationships/hdphoto" Target="../media/hdphoto2.wdp"/><Relationship Id="rId12" Type="http://schemas.openxmlformats.org/officeDocument/2006/relationships/slide" Target="slide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7.png"/><Relationship Id="rId5" Type="http://schemas.openxmlformats.org/officeDocument/2006/relationships/image" Target="../media/image14.png"/><Relationship Id="rId10" Type="http://schemas.openxmlformats.org/officeDocument/2006/relationships/slide" Target="slide8.xml"/><Relationship Id="rId4" Type="http://schemas.openxmlformats.org/officeDocument/2006/relationships/image" Target="../media/image13.png"/><Relationship Id="rId9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73520" y="1435155"/>
            <a:ext cx="4386457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图形的认识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2799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826319"/>
              </p:ext>
            </p:extLst>
          </p:nvPr>
        </p:nvGraphicFramePr>
        <p:xfrm>
          <a:off x="1150357" y="771550"/>
          <a:ext cx="6806019" cy="3878336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1125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088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3846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2565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名称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图例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特  点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3817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长方体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3817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正方体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3817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圆 柱</a:t>
                      </a: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3817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圆 锥</a:t>
                      </a: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5" name="Rectangle 353"/>
          <p:cNvSpPr>
            <a:spLocks noChangeArrowheads="1"/>
          </p:cNvSpPr>
          <p:nvPr/>
        </p:nvSpPr>
        <p:spPr bwMode="auto">
          <a:xfrm>
            <a:off x="3661626" y="1376995"/>
            <a:ext cx="4294750" cy="707886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个面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相对的面完全相同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;12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条棱，相对的棱长度相等。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个顶点。</a:t>
            </a:r>
          </a:p>
        </p:txBody>
      </p:sp>
      <p:sp>
        <p:nvSpPr>
          <p:cNvPr id="25" name="Rectangle 2">
            <a:extLst>
              <a:ext uri="{FF2B5EF4-FFF2-40B4-BE49-F238E27FC236}">
                <a16:creationId xmlns:a16="http://schemas.microsoft.com/office/drawing/2014/main" xmlns="" id="{B3E8B953-6BC0-4D13-83DE-E2EAB9A71DF8}"/>
              </a:ext>
            </a:extLst>
          </p:cNvPr>
          <p:cNvSpPr txBox="1">
            <a:spLocks noChangeArrowheads="1"/>
          </p:cNvSpPr>
          <p:nvPr/>
        </p:nvSpPr>
        <p:spPr>
          <a:xfrm>
            <a:off x="2195736" y="195486"/>
            <a:ext cx="5262947" cy="40011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说说下面各个图形的特点。　</a:t>
            </a:r>
          </a:p>
        </p:txBody>
      </p:sp>
      <p:sp>
        <p:nvSpPr>
          <p:cNvPr id="2" name="立方体 1">
            <a:extLst>
              <a:ext uri="{FF2B5EF4-FFF2-40B4-BE49-F238E27FC236}">
                <a16:creationId xmlns:a16="http://schemas.microsoft.com/office/drawing/2014/main" xmlns="" id="{E02B14D0-84F5-4C38-8A3A-3A19E4FA1EEB}"/>
              </a:ext>
            </a:extLst>
          </p:cNvPr>
          <p:cNvSpPr/>
          <p:nvPr/>
        </p:nvSpPr>
        <p:spPr>
          <a:xfrm>
            <a:off x="2528351" y="1530883"/>
            <a:ext cx="720080" cy="40011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" name="立方体 2">
            <a:extLst>
              <a:ext uri="{FF2B5EF4-FFF2-40B4-BE49-F238E27FC236}">
                <a16:creationId xmlns:a16="http://schemas.microsoft.com/office/drawing/2014/main" xmlns="" id="{366F9F24-618D-4E2A-9A45-C538425695EE}"/>
              </a:ext>
            </a:extLst>
          </p:cNvPr>
          <p:cNvSpPr/>
          <p:nvPr/>
        </p:nvSpPr>
        <p:spPr>
          <a:xfrm>
            <a:off x="2579746" y="2251212"/>
            <a:ext cx="576064" cy="610093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" name="圆柱形 3">
            <a:extLst>
              <a:ext uri="{FF2B5EF4-FFF2-40B4-BE49-F238E27FC236}">
                <a16:creationId xmlns:a16="http://schemas.microsoft.com/office/drawing/2014/main" xmlns="" id="{2DEAE324-6AE2-47C9-8A84-14EBA0940E45}"/>
              </a:ext>
            </a:extLst>
          </p:cNvPr>
          <p:cNvSpPr/>
          <p:nvPr/>
        </p:nvSpPr>
        <p:spPr>
          <a:xfrm>
            <a:off x="2640712" y="3159494"/>
            <a:ext cx="447296" cy="57606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30" name="Group 124">
            <a:extLst>
              <a:ext uri="{FF2B5EF4-FFF2-40B4-BE49-F238E27FC236}">
                <a16:creationId xmlns:a16="http://schemas.microsoft.com/office/drawing/2014/main" xmlns="" id="{A370AE0A-4251-4C9C-9DF3-BA76B391B932}"/>
              </a:ext>
            </a:extLst>
          </p:cNvPr>
          <p:cNvGrpSpPr>
            <a:grpSpLocks/>
          </p:cNvGrpSpPr>
          <p:nvPr/>
        </p:nvGrpSpPr>
        <p:grpSpPr bwMode="auto">
          <a:xfrm>
            <a:off x="2503998" y="3902608"/>
            <a:ext cx="720080" cy="720330"/>
            <a:chOff x="4014" y="2273"/>
            <a:chExt cx="454" cy="499"/>
          </a:xfrm>
        </p:grpSpPr>
        <p:sp>
          <p:nvSpPr>
            <p:cNvPr id="31" name="AutoShape 122">
              <a:extLst>
                <a:ext uri="{FF2B5EF4-FFF2-40B4-BE49-F238E27FC236}">
                  <a16:creationId xmlns:a16="http://schemas.microsoft.com/office/drawing/2014/main" xmlns="" id="{133229CC-6E6A-4DED-939E-7A0DEB06C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2273"/>
              <a:ext cx="453" cy="454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42000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28575" algn="ctr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Oval 118">
              <a:extLst>
                <a:ext uri="{FF2B5EF4-FFF2-40B4-BE49-F238E27FC236}">
                  <a16:creationId xmlns:a16="http://schemas.microsoft.com/office/drawing/2014/main" xmlns="" id="{365A29DB-5B9F-4132-9C1E-DE96051DC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2727"/>
              <a:ext cx="454" cy="45"/>
            </a:xfrm>
            <a:prstGeom prst="ellipse">
              <a:avLst/>
            </a:prstGeom>
            <a:solidFill>
              <a:schemeClr val="accent1">
                <a:alpha val="41960"/>
              </a:schemeClr>
            </a:solidFill>
            <a:ln w="28575" algn="ctr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3" name="Rectangle 353">
            <a:extLst>
              <a:ext uri="{FF2B5EF4-FFF2-40B4-BE49-F238E27FC236}">
                <a16:creationId xmlns:a16="http://schemas.microsoft.com/office/drawing/2014/main" xmlns="" id="{B5306C26-9215-48FF-BC4D-921668EF2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885" y="2153419"/>
            <a:ext cx="4294750" cy="707886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个面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每个面都是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正方形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;12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条棱，每条棱长度相等。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个顶点。</a:t>
            </a:r>
          </a:p>
        </p:txBody>
      </p:sp>
      <p:sp>
        <p:nvSpPr>
          <p:cNvPr id="37" name="Rectangle 353">
            <a:extLst>
              <a:ext uri="{FF2B5EF4-FFF2-40B4-BE49-F238E27FC236}">
                <a16:creationId xmlns:a16="http://schemas.microsoft.com/office/drawing/2014/main" xmlns="" id="{0D0A2862-C65E-4AAB-B3FD-0BB6F9B34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9877" y="2859782"/>
            <a:ext cx="4304491" cy="1015663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Adobe Arabic" panose="02040503050201020203" pitchFamily="18" charset="-78"/>
                <a:ea typeface="KaiTi" panose="02010609060101010101" pitchFamily="49" charset="-122"/>
                <a:sym typeface="Adobe Arabic" panose="02040503050201020203" pitchFamily="18" charset="-78"/>
              </a:rPr>
              <a:t>侧面展开是长方形或正方形或平行四边形</a:t>
            </a:r>
            <a:r>
              <a:rPr lang="en-US" altLang="zh-CN" sz="2000" b="1" dirty="0">
                <a:solidFill>
                  <a:srgbClr val="FF0000"/>
                </a:solidFill>
                <a:latin typeface="Adobe Arabic" panose="02040503050201020203" pitchFamily="18" charset="-78"/>
                <a:ea typeface="KaiTi" panose="02010609060101010101" pitchFamily="49" charset="-122"/>
                <a:sym typeface="Adobe Arabic" panose="02040503050201020203" pitchFamily="18" charset="-78"/>
              </a:rPr>
              <a:t>,</a:t>
            </a:r>
            <a:r>
              <a:rPr lang="zh-CN" altLang="en-US" sz="2000" b="1" dirty="0">
                <a:solidFill>
                  <a:srgbClr val="FF0000"/>
                </a:solidFill>
                <a:latin typeface="Adobe Arabic" panose="02040503050201020203" pitchFamily="18" charset="-78"/>
                <a:ea typeface="KaiTi" panose="02010609060101010101" pitchFamily="49" charset="-122"/>
                <a:sym typeface="Adobe Arabic" panose="02040503050201020203" pitchFamily="18" charset="-78"/>
              </a:rPr>
              <a:t>有上下两个底面，是相等的圆形。有高无数条。</a:t>
            </a:r>
          </a:p>
        </p:txBody>
      </p:sp>
      <p:sp>
        <p:nvSpPr>
          <p:cNvPr id="38" name="Rectangle 353">
            <a:extLst>
              <a:ext uri="{FF2B5EF4-FFF2-40B4-BE49-F238E27FC236}">
                <a16:creationId xmlns:a16="http://schemas.microsoft.com/office/drawing/2014/main" xmlns="" id="{AC5F7828-E886-43C8-85CF-4BFC3F79B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260" y="3876350"/>
            <a:ext cx="4304491" cy="707886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Adobe Arabic" panose="02040503050201020203" pitchFamily="18" charset="-78"/>
                <a:ea typeface="KaiTi" panose="02010609060101010101" pitchFamily="49" charset="-122"/>
                <a:sym typeface="Adobe Arabic" panose="02040503050201020203" pitchFamily="18" charset="-78"/>
              </a:rPr>
              <a:t>侧面展开是扇形。只有一个底面，是圆形。只有一条高。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587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3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>
            <a:extLst>
              <a:ext uri="{FF2B5EF4-FFF2-40B4-BE49-F238E27FC236}">
                <a16:creationId xmlns:a16="http://schemas.microsoft.com/office/drawing/2014/main" xmlns="" id="{CE6EF959-6FB7-4AA2-AFEB-84BBCCB1E4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699542"/>
            <a:ext cx="6121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一个立体图形从前面看是：</a:t>
            </a:r>
          </a:p>
        </p:txBody>
      </p:sp>
      <p:grpSp>
        <p:nvGrpSpPr>
          <p:cNvPr id="9" name="Group 10">
            <a:extLst>
              <a:ext uri="{FF2B5EF4-FFF2-40B4-BE49-F238E27FC236}">
                <a16:creationId xmlns:a16="http://schemas.microsoft.com/office/drawing/2014/main" xmlns="" id="{91347AEC-C348-4048-B9B5-35205813A3FD}"/>
              </a:ext>
            </a:extLst>
          </p:cNvPr>
          <p:cNvGrpSpPr>
            <a:grpSpLocks/>
          </p:cNvGrpSpPr>
          <p:nvPr/>
        </p:nvGrpSpPr>
        <p:grpSpPr bwMode="auto">
          <a:xfrm>
            <a:off x="4067944" y="483518"/>
            <a:ext cx="903416" cy="675724"/>
            <a:chOff x="3220" y="441"/>
            <a:chExt cx="681" cy="472"/>
          </a:xfrm>
        </p:grpSpPr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xmlns="" id="{F662191B-A8E1-457C-9B7E-B42F05377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0" y="686"/>
              <a:ext cx="227" cy="22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xmlns="" id="{E2CD8EFF-B6AF-4C61-90DD-33CECDB02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7" y="686"/>
              <a:ext cx="227" cy="22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xmlns="" id="{58236B24-1EEA-41ED-92D9-7F278F2AF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686"/>
              <a:ext cx="227" cy="22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xmlns="" id="{4E64012F-8F2D-4F3F-A269-11506B975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9" y="441"/>
              <a:ext cx="227" cy="23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4" name="Text Box 11">
            <a:extLst>
              <a:ext uri="{FF2B5EF4-FFF2-40B4-BE49-F238E27FC236}">
                <a16:creationId xmlns:a16="http://schemas.microsoft.com/office/drawing/2014/main" xmlns="" id="{53B3999E-C41B-4EE2-B2F2-E25A90172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064" y="699542"/>
            <a:ext cx="20313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从左面看是：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1CCAFABD-6B6A-4CF3-920B-917029EB2056}"/>
              </a:ext>
            </a:extLst>
          </p:cNvPr>
          <p:cNvGrpSpPr>
            <a:grpSpLocks/>
          </p:cNvGrpSpPr>
          <p:nvPr/>
        </p:nvGrpSpPr>
        <p:grpSpPr bwMode="auto">
          <a:xfrm>
            <a:off x="7164288" y="411510"/>
            <a:ext cx="720725" cy="720725"/>
            <a:chOff x="3107" y="1933"/>
            <a:chExt cx="454" cy="454"/>
          </a:xfrm>
        </p:grpSpPr>
        <p:sp>
          <p:nvSpPr>
            <p:cNvPr id="17" name="Rectangle 9">
              <a:extLst>
                <a:ext uri="{FF2B5EF4-FFF2-40B4-BE49-F238E27FC236}">
                  <a16:creationId xmlns:a16="http://schemas.microsoft.com/office/drawing/2014/main" xmlns="" id="{87AF280C-0B29-4408-9272-6C42C88A02D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34" y="1933"/>
              <a:ext cx="227" cy="22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xmlns="" id="{559BEAA4-E448-4DF3-AC06-335179CFC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7" y="2160"/>
              <a:ext cx="227" cy="22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Rectangle 13">
              <a:extLst>
                <a:ext uri="{FF2B5EF4-FFF2-40B4-BE49-F238E27FC236}">
                  <a16:creationId xmlns:a16="http://schemas.microsoft.com/office/drawing/2014/main" xmlns="" id="{55FD80A5-DAA2-4B07-8FA8-36870CC06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4" y="2160"/>
              <a:ext cx="227" cy="22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791EF0C-3552-458C-BB55-6249EA8328CA}"/>
              </a:ext>
            </a:extLst>
          </p:cNvPr>
          <p:cNvGrpSpPr/>
          <p:nvPr/>
        </p:nvGrpSpPr>
        <p:grpSpPr>
          <a:xfrm>
            <a:off x="6448270" y="2787774"/>
            <a:ext cx="1419225" cy="1059294"/>
            <a:chOff x="6386904" y="2949347"/>
            <a:chExt cx="1419225" cy="1059294"/>
          </a:xfrm>
        </p:grpSpPr>
        <p:sp>
          <p:nvSpPr>
            <p:cNvPr id="25" name="AutoShape 21">
              <a:extLst>
                <a:ext uri="{FF2B5EF4-FFF2-40B4-BE49-F238E27FC236}">
                  <a16:creationId xmlns:a16="http://schemas.microsoft.com/office/drawing/2014/main" xmlns="" id="{F960FBC0-F67D-4E1B-9334-17155E24D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5654" y="3336697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AutoShape 22">
              <a:extLst>
                <a:ext uri="{FF2B5EF4-FFF2-40B4-BE49-F238E27FC236}">
                  <a16:creationId xmlns:a16="http://schemas.microsoft.com/office/drawing/2014/main" xmlns="" id="{922D511D-A45E-4F17-8D6E-A710A3834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6017" y="3336697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AutoShape 23">
              <a:extLst>
                <a:ext uri="{FF2B5EF4-FFF2-40B4-BE49-F238E27FC236}">
                  <a16:creationId xmlns:a16="http://schemas.microsoft.com/office/drawing/2014/main" xmlns="" id="{1DE1DDF4-9449-42EE-BE6B-BB05321EE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6379" y="3336697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AutoShape 31">
              <a:extLst>
                <a:ext uri="{FF2B5EF4-FFF2-40B4-BE49-F238E27FC236}">
                  <a16:creationId xmlns:a16="http://schemas.microsoft.com/office/drawing/2014/main" xmlns="" id="{313DD024-3B3A-4A30-8AA1-9030CC09D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6904" y="3495461"/>
              <a:ext cx="519112" cy="51318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AutoShape 27">
              <a:extLst>
                <a:ext uri="{FF2B5EF4-FFF2-40B4-BE49-F238E27FC236}">
                  <a16:creationId xmlns:a16="http://schemas.microsoft.com/office/drawing/2014/main" xmlns="" id="{B4852255-7791-4767-B4DE-0C3B3F44C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6017" y="2949347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AutoShape 25">
              <a:extLst>
                <a:ext uri="{FF2B5EF4-FFF2-40B4-BE49-F238E27FC236}">
                  <a16:creationId xmlns:a16="http://schemas.microsoft.com/office/drawing/2014/main" xmlns="" id="{5143C127-F8C6-43EB-8590-7853747D9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8475" y="3468891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AutoShape 24">
              <a:extLst>
                <a:ext uri="{FF2B5EF4-FFF2-40B4-BE49-F238E27FC236}">
                  <a16:creationId xmlns:a16="http://schemas.microsoft.com/office/drawing/2014/main" xmlns="" id="{205D6B1D-182D-400F-BE58-75472B863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0046" y="3468891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4E5D578-3B36-4EBA-9E7C-334AA1F708AC}"/>
              </a:ext>
            </a:extLst>
          </p:cNvPr>
          <p:cNvSpPr/>
          <p:nvPr/>
        </p:nvSpPr>
        <p:spPr>
          <a:xfrm>
            <a:off x="755575" y="1635646"/>
            <a:ext cx="78235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搭成这样的立体图形，至少要用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个小立方体，最多可以有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立方体。</a:t>
            </a:r>
            <a:endParaRPr lang="zh-CN" altLang="en-US" sz="2800" b="1" dirty="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BB51101-57DE-4FBD-88D0-342E18A3CD82}"/>
              </a:ext>
            </a:extLst>
          </p:cNvPr>
          <p:cNvGrpSpPr/>
          <p:nvPr/>
        </p:nvGrpSpPr>
        <p:grpSpPr>
          <a:xfrm>
            <a:off x="1331640" y="2832209"/>
            <a:ext cx="1260475" cy="1079500"/>
            <a:chOff x="883544" y="2939822"/>
            <a:chExt cx="1260475" cy="1079500"/>
          </a:xfrm>
        </p:grpSpPr>
        <p:sp>
          <p:nvSpPr>
            <p:cNvPr id="32" name="AutoShape 21">
              <a:extLst>
                <a:ext uri="{FF2B5EF4-FFF2-40B4-BE49-F238E27FC236}">
                  <a16:creationId xmlns:a16="http://schemas.microsoft.com/office/drawing/2014/main" xmlns="" id="{42A26FE0-98C9-44F8-9112-ABBE93BEF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3544" y="3336697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  <p:sp>
          <p:nvSpPr>
            <p:cNvPr id="33" name="AutoShape 22">
              <a:extLst>
                <a:ext uri="{FF2B5EF4-FFF2-40B4-BE49-F238E27FC236}">
                  <a16:creationId xmlns:a16="http://schemas.microsoft.com/office/drawing/2014/main" xmlns="" id="{B3387A9F-774C-418A-A658-2B1448BFC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3907" y="3336697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  <p:sp>
          <p:nvSpPr>
            <p:cNvPr id="34" name="AutoShape 23">
              <a:extLst>
                <a:ext uri="{FF2B5EF4-FFF2-40B4-BE49-F238E27FC236}">
                  <a16:creationId xmlns:a16="http://schemas.microsoft.com/office/drawing/2014/main" xmlns="" id="{23149F4B-96BC-4BE7-B4FC-63EBD6CBD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4269" y="3336697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  <p:sp>
          <p:nvSpPr>
            <p:cNvPr id="35" name="AutoShape 24">
              <a:extLst>
                <a:ext uri="{FF2B5EF4-FFF2-40B4-BE49-F238E27FC236}">
                  <a16:creationId xmlns:a16="http://schemas.microsoft.com/office/drawing/2014/main" xmlns="" id="{5730DCFB-FF83-4C3B-B47B-4E3629F14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157" y="3479572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  <p:sp>
          <p:nvSpPr>
            <p:cNvPr id="36" name="AutoShape 31">
              <a:extLst>
                <a:ext uri="{FF2B5EF4-FFF2-40B4-BE49-F238E27FC236}">
                  <a16:creationId xmlns:a16="http://schemas.microsoft.com/office/drawing/2014/main" xmlns="" id="{2FA6668D-ADF4-4E29-93E1-16C079F0F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3906" y="2939822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A492A6B-C8D0-4CCA-9AC8-00C84D679C26}"/>
              </a:ext>
            </a:extLst>
          </p:cNvPr>
          <p:cNvGrpSpPr/>
          <p:nvPr/>
        </p:nvGrpSpPr>
        <p:grpSpPr>
          <a:xfrm>
            <a:off x="2952477" y="2825845"/>
            <a:ext cx="1260475" cy="1065213"/>
            <a:chOff x="2514852" y="2933459"/>
            <a:chExt cx="1260475" cy="1065213"/>
          </a:xfrm>
        </p:grpSpPr>
        <p:sp>
          <p:nvSpPr>
            <p:cNvPr id="39" name="AutoShape 21">
              <a:extLst>
                <a:ext uri="{FF2B5EF4-FFF2-40B4-BE49-F238E27FC236}">
                  <a16:creationId xmlns:a16="http://schemas.microsoft.com/office/drawing/2014/main" xmlns="" id="{B5F91C82-C8C8-48EF-B63E-9D688F21B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4852" y="3320809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  <p:sp>
          <p:nvSpPr>
            <p:cNvPr id="40" name="AutoShape 22">
              <a:extLst>
                <a:ext uri="{FF2B5EF4-FFF2-40B4-BE49-F238E27FC236}">
                  <a16:creationId xmlns:a16="http://schemas.microsoft.com/office/drawing/2014/main" xmlns="" id="{D57EEF49-EEFD-48B9-AD6C-1A8A03A9A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5215" y="3320809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  <p:sp>
          <p:nvSpPr>
            <p:cNvPr id="41" name="AutoShape 23">
              <a:extLst>
                <a:ext uri="{FF2B5EF4-FFF2-40B4-BE49-F238E27FC236}">
                  <a16:creationId xmlns:a16="http://schemas.microsoft.com/office/drawing/2014/main" xmlns="" id="{675652D6-1798-4F58-9A85-884F70EA3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577" y="3320809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  <p:sp>
          <p:nvSpPr>
            <p:cNvPr id="42" name="AutoShape 24">
              <a:extLst>
                <a:ext uri="{FF2B5EF4-FFF2-40B4-BE49-F238E27FC236}">
                  <a16:creationId xmlns:a16="http://schemas.microsoft.com/office/drawing/2014/main" xmlns="" id="{0366FE44-DE26-4C8B-AFD7-1FF04F17B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8356" y="3458922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  <p:sp>
          <p:nvSpPr>
            <p:cNvPr id="44" name="AutoShape 27">
              <a:extLst>
                <a:ext uri="{FF2B5EF4-FFF2-40B4-BE49-F238E27FC236}">
                  <a16:creationId xmlns:a16="http://schemas.microsoft.com/office/drawing/2014/main" xmlns="" id="{22F638BD-4CA9-43C0-816A-130114985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5215" y="2933459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3EAB3619-F0EF-4601-8D59-50C50FF6501F}"/>
              </a:ext>
            </a:extLst>
          </p:cNvPr>
          <p:cNvGrpSpPr/>
          <p:nvPr/>
        </p:nvGrpSpPr>
        <p:grpSpPr>
          <a:xfrm>
            <a:off x="4466378" y="2795683"/>
            <a:ext cx="1419225" cy="1089456"/>
            <a:chOff x="4033588" y="2974979"/>
            <a:chExt cx="1419225" cy="1089456"/>
          </a:xfrm>
        </p:grpSpPr>
        <p:sp>
          <p:nvSpPr>
            <p:cNvPr id="46" name="AutoShape 21">
              <a:extLst>
                <a:ext uri="{FF2B5EF4-FFF2-40B4-BE49-F238E27FC236}">
                  <a16:creationId xmlns:a16="http://schemas.microsoft.com/office/drawing/2014/main" xmlns="" id="{D74A8776-81A3-4BF7-A9D4-ABF459B60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2338" y="3387729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  <p:sp>
          <p:nvSpPr>
            <p:cNvPr id="47" name="AutoShape 22">
              <a:extLst>
                <a:ext uri="{FF2B5EF4-FFF2-40B4-BE49-F238E27FC236}">
                  <a16:creationId xmlns:a16="http://schemas.microsoft.com/office/drawing/2014/main" xmlns="" id="{4C3196FE-2FB5-4EB6-B5E8-890621705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2701" y="3387729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  <p:sp>
          <p:nvSpPr>
            <p:cNvPr id="48" name="AutoShape 23">
              <a:extLst>
                <a:ext uri="{FF2B5EF4-FFF2-40B4-BE49-F238E27FC236}">
                  <a16:creationId xmlns:a16="http://schemas.microsoft.com/office/drawing/2014/main" xmlns="" id="{A19487BA-0494-4849-8C34-C397C32B5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3063" y="3387729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  <p:sp>
          <p:nvSpPr>
            <p:cNvPr id="49" name="AutoShape 24">
              <a:extLst>
                <a:ext uri="{FF2B5EF4-FFF2-40B4-BE49-F238E27FC236}">
                  <a16:creationId xmlns:a16="http://schemas.microsoft.com/office/drawing/2014/main" xmlns="" id="{784B64DB-EB31-4296-8573-D3066C31E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3588" y="3524685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  <p:sp>
          <p:nvSpPr>
            <p:cNvPr id="52" name="AutoShape 25">
              <a:extLst>
                <a:ext uri="{FF2B5EF4-FFF2-40B4-BE49-F238E27FC236}">
                  <a16:creationId xmlns:a16="http://schemas.microsoft.com/office/drawing/2014/main" xmlns="" id="{99FB243C-A2A5-4B05-BF8E-089D5FFEA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2701" y="2974979"/>
              <a:ext cx="539750" cy="53975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/>
            </a:p>
          </p:txBody>
        </p:sp>
      </p:grp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DFC513F9-CDDD-4A47-BD7B-5C19992A7A77}"/>
              </a:ext>
            </a:extLst>
          </p:cNvPr>
          <p:cNvSpPr/>
          <p:nvPr/>
        </p:nvSpPr>
        <p:spPr>
          <a:xfrm>
            <a:off x="1542099" y="3872812"/>
            <a:ext cx="649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3A659DBB-ED7F-4E92-9C23-59BF0964C401}"/>
              </a:ext>
            </a:extLst>
          </p:cNvPr>
          <p:cNvSpPr/>
          <p:nvPr/>
        </p:nvSpPr>
        <p:spPr>
          <a:xfrm>
            <a:off x="3199560" y="3901847"/>
            <a:ext cx="649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56A394B1-7A0E-4187-837E-416DE1A5C6AD}"/>
              </a:ext>
            </a:extLst>
          </p:cNvPr>
          <p:cNvSpPr/>
          <p:nvPr/>
        </p:nvSpPr>
        <p:spPr>
          <a:xfrm>
            <a:off x="4904101" y="3882930"/>
            <a:ext cx="649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7F01683D-E62A-41DC-AFF5-E804C23E22F3}"/>
              </a:ext>
            </a:extLst>
          </p:cNvPr>
          <p:cNvSpPr/>
          <p:nvPr/>
        </p:nvSpPr>
        <p:spPr>
          <a:xfrm>
            <a:off x="6658033" y="1635646"/>
            <a:ext cx="7264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23D59603-D37B-4B77-B012-321D057D8FE6}"/>
              </a:ext>
            </a:extLst>
          </p:cNvPr>
          <p:cNvSpPr/>
          <p:nvPr/>
        </p:nvSpPr>
        <p:spPr>
          <a:xfrm>
            <a:off x="6953071" y="3795886"/>
            <a:ext cx="649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A8933D8F-C566-4930-B345-44CC2432DB23}"/>
              </a:ext>
            </a:extLst>
          </p:cNvPr>
          <p:cNvSpPr/>
          <p:nvPr/>
        </p:nvSpPr>
        <p:spPr>
          <a:xfrm>
            <a:off x="5069655" y="1995686"/>
            <a:ext cx="7264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0" name="图片 59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1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002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  <p:bldP spid="54" grpId="0" build="p"/>
      <p:bldP spid="55" grpId="0" build="p"/>
      <p:bldP spid="56" grpId="0" build="p"/>
      <p:bldP spid="57" grpId="0" build="p"/>
      <p:bldP spid="5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28B7E2A-095E-4204-A78D-0CA735D2B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751" y="411510"/>
            <a:ext cx="4519665" cy="1975197"/>
          </a:xfrm>
          <a:prstGeom prst="rect">
            <a:avLst/>
          </a:prstGeom>
        </p:spPr>
      </p:pic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755576" y="875495"/>
            <a:ext cx="3429291" cy="40011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看图回答问题。　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D8088CBB-3B63-4914-A071-052CD987D8C6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2283718"/>
            <a:ext cx="8424936" cy="40011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）李华从家到学校有几条路可以走，哪条路最近？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xmlns="" id="{19A6BF9B-0E52-433E-8D78-60EB0A97F9DA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3147814"/>
            <a:ext cx="8280920" cy="734496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）李华经过航空馆到学校，需要走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分钟。如果他以同一速度从家直接到学校，能节省多少时间？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115616" y="2758157"/>
            <a:ext cx="74558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李华从家到学校有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条路可以走，走中间那条路最近。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5616" y="3971143"/>
            <a:ext cx="6408712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(460+380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÷14=60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分）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14-570÷60=4.5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（分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  答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：能节省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4.5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分钟。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173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345847" y="267494"/>
            <a:ext cx="8572165" cy="113953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有一根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72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厘米长的铁丝，用它围成一个等边三角形，这个三角形的边长是多少？如果用它围成一个正方体框架，这个正方体框架的棱长是多少？　</a:t>
            </a:r>
          </a:p>
        </p:txBody>
      </p:sp>
      <p:sp>
        <p:nvSpPr>
          <p:cNvPr id="10" name="对话气泡: 圆角矩形 9">
            <a:extLst>
              <a:ext uri="{FF2B5EF4-FFF2-40B4-BE49-F238E27FC236}">
                <a16:creationId xmlns:a16="http://schemas.microsoft.com/office/drawing/2014/main" xmlns="" id="{D42A2FEE-93D7-40DD-B109-EC7E4A3B3BF4}"/>
              </a:ext>
            </a:extLst>
          </p:cNvPr>
          <p:cNvSpPr/>
          <p:nvPr/>
        </p:nvSpPr>
        <p:spPr>
          <a:xfrm>
            <a:off x="7596336" y="771550"/>
            <a:ext cx="1080120" cy="432048"/>
          </a:xfrm>
          <a:prstGeom prst="wedgeRoundRectCallout">
            <a:avLst>
              <a:gd name="adj1" fmla="val 49612"/>
              <a:gd name="adj2" fmla="val 40144"/>
              <a:gd name="adj3" fmla="val 16667"/>
            </a:avLst>
          </a:prstGeom>
          <a:solidFill>
            <a:srgbClr val="FFC000">
              <a:alpha val="24000"/>
            </a:srgbClr>
          </a:solidFill>
          <a:ln w="28575"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xmlns="" id="{8B802498-382F-4643-A159-C4F134059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548" y="2202000"/>
            <a:ext cx="3435471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72÷3=24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（厘米）</a:t>
            </a:r>
          </a:p>
        </p:txBody>
      </p:sp>
      <p:sp>
        <p:nvSpPr>
          <p:cNvPr id="12" name="对话气泡: 圆角矩形 11">
            <a:extLst>
              <a:ext uri="{FF2B5EF4-FFF2-40B4-BE49-F238E27FC236}">
                <a16:creationId xmlns:a16="http://schemas.microsoft.com/office/drawing/2014/main" xmlns="" id="{CAFCE3FA-6A8F-430E-AD04-7CCE3A413E14}"/>
              </a:ext>
            </a:extLst>
          </p:cNvPr>
          <p:cNvSpPr/>
          <p:nvPr/>
        </p:nvSpPr>
        <p:spPr>
          <a:xfrm>
            <a:off x="4788024" y="1607068"/>
            <a:ext cx="1788613" cy="388618"/>
          </a:xfrm>
          <a:prstGeom prst="wedgeRoundRectCallout">
            <a:avLst>
              <a:gd name="adj1" fmla="val 62705"/>
              <a:gd name="adj2" fmla="val -276892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三条边相等</a:t>
            </a: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xmlns="" id="{9F57ED5D-EF92-44C3-B6F7-D2D7B18750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548" y="2654470"/>
            <a:ext cx="6206013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答：这个三角形的边长是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厘米。</a:t>
            </a:r>
          </a:p>
        </p:txBody>
      </p:sp>
      <p:sp>
        <p:nvSpPr>
          <p:cNvPr id="14" name="对话气泡: 圆角矩形 13">
            <a:extLst>
              <a:ext uri="{FF2B5EF4-FFF2-40B4-BE49-F238E27FC236}">
                <a16:creationId xmlns:a16="http://schemas.microsoft.com/office/drawing/2014/main" xmlns="" id="{0C3131B3-60D2-472A-A92E-A0A06948BDA4}"/>
              </a:ext>
            </a:extLst>
          </p:cNvPr>
          <p:cNvSpPr/>
          <p:nvPr/>
        </p:nvSpPr>
        <p:spPr>
          <a:xfrm>
            <a:off x="6516216" y="339502"/>
            <a:ext cx="1739779" cy="432048"/>
          </a:xfrm>
          <a:prstGeom prst="wedgeRoundRectCallout">
            <a:avLst>
              <a:gd name="adj1" fmla="val 49612"/>
              <a:gd name="adj2" fmla="val 40144"/>
              <a:gd name="adj3" fmla="val 16667"/>
            </a:avLst>
          </a:prstGeom>
          <a:solidFill>
            <a:srgbClr val="FFC000">
              <a:alpha val="24000"/>
            </a:srgbClr>
          </a:solidFill>
          <a:ln w="28575"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</a:p>
        </p:txBody>
      </p:sp>
      <p:sp>
        <p:nvSpPr>
          <p:cNvPr id="15" name="对话气泡: 圆角矩形 14">
            <a:extLst>
              <a:ext uri="{FF2B5EF4-FFF2-40B4-BE49-F238E27FC236}">
                <a16:creationId xmlns:a16="http://schemas.microsoft.com/office/drawing/2014/main" xmlns="" id="{4B4B8A7D-5188-4DD9-B352-79FB1C7B1AFA}"/>
              </a:ext>
            </a:extLst>
          </p:cNvPr>
          <p:cNvSpPr/>
          <p:nvPr/>
        </p:nvSpPr>
        <p:spPr>
          <a:xfrm>
            <a:off x="6732240" y="1635646"/>
            <a:ext cx="2088232" cy="388618"/>
          </a:xfrm>
          <a:prstGeom prst="wedgeRoundRectCallout">
            <a:avLst>
              <a:gd name="adj1" fmla="val 27621"/>
              <a:gd name="adj2" fmla="val -171310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条棱都相等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xmlns="" id="{AF5E5C3C-DFC0-4A1C-B365-C4E85B0E30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413" y="3468468"/>
            <a:ext cx="3435471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72÷12=6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（厘米）</a:t>
            </a:r>
          </a:p>
        </p:txBody>
      </p:sp>
      <p:sp>
        <p:nvSpPr>
          <p:cNvPr id="18" name="TextBox 15">
            <a:extLst>
              <a:ext uri="{FF2B5EF4-FFF2-40B4-BE49-F238E27FC236}">
                <a16:creationId xmlns:a16="http://schemas.microsoft.com/office/drawing/2014/main" xmlns="" id="{E8057678-3A38-40F2-94AC-791847BCD1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549" y="3929652"/>
            <a:ext cx="7223915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答：这个正方体框架的棱长是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厘米。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557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 animBg="1"/>
      <p:bldP spid="15" grpId="0" animBg="1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7">
            <a:extLst>
              <a:ext uri="{FF2B5EF4-FFF2-40B4-BE49-F238E27FC236}">
                <a16:creationId xmlns:a16="http://schemas.microsoft.com/office/drawing/2014/main" xmlns="" id="{142F985E-B353-488C-ADE4-F2235BF18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211" y="339502"/>
            <a:ext cx="760015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在能围成三角形的一组线段下面“√”。</a:t>
            </a:r>
          </a:p>
        </p:txBody>
      </p:sp>
      <p:grpSp>
        <p:nvGrpSpPr>
          <p:cNvPr id="9" name="Group 17">
            <a:extLst>
              <a:ext uri="{FF2B5EF4-FFF2-40B4-BE49-F238E27FC236}">
                <a16:creationId xmlns:a16="http://schemas.microsoft.com/office/drawing/2014/main" xmlns="" id="{5B52B952-7C5F-457E-A3DF-64B581BA4EC1}"/>
              </a:ext>
            </a:extLst>
          </p:cNvPr>
          <p:cNvGrpSpPr>
            <a:grpSpLocks/>
          </p:cNvGrpSpPr>
          <p:nvPr/>
        </p:nvGrpSpPr>
        <p:grpSpPr bwMode="auto">
          <a:xfrm>
            <a:off x="735750" y="1126857"/>
            <a:ext cx="960438" cy="541338"/>
            <a:chOff x="709" y="1366"/>
            <a:chExt cx="605" cy="341"/>
          </a:xfrm>
        </p:grpSpPr>
        <p:sp>
          <p:nvSpPr>
            <p:cNvPr id="10" name="Line 9">
              <a:extLst>
                <a:ext uri="{FF2B5EF4-FFF2-40B4-BE49-F238E27FC236}">
                  <a16:creationId xmlns:a16="http://schemas.microsoft.com/office/drawing/2014/main" xmlns="" id="{48DB994C-47A9-41DC-B96F-4599CF30DF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9" y="1706"/>
              <a:ext cx="22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xmlns="" id="{52E382D6-7804-4D8B-9E9F-624A349037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9" y="1706"/>
              <a:ext cx="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="" id="{6A7FBFA0-34F0-4F58-8D03-955A228CD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" y="1641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xmlns="" id="{61A03FAF-51D7-4D55-B233-568FA5A3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1636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 Box 16">
              <a:extLst>
                <a:ext uri="{FF2B5EF4-FFF2-40B4-BE49-F238E27FC236}">
                  <a16:creationId xmlns:a16="http://schemas.microsoft.com/office/drawing/2014/main" xmlns="" id="{9FA6F5B9-A2FC-4EB6-ACE9-42E15BBB7B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9" y="1366"/>
              <a:ext cx="60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0.5㎝</a:t>
              </a:r>
            </a:p>
          </p:txBody>
        </p:sp>
      </p:grpSp>
      <p:grpSp>
        <p:nvGrpSpPr>
          <p:cNvPr id="15" name="Group 91">
            <a:extLst>
              <a:ext uri="{FF2B5EF4-FFF2-40B4-BE49-F238E27FC236}">
                <a16:creationId xmlns:a16="http://schemas.microsoft.com/office/drawing/2014/main" xmlns="" id="{19317D21-433A-4D76-811B-E3BADCA499EB}"/>
              </a:ext>
            </a:extLst>
          </p:cNvPr>
          <p:cNvGrpSpPr>
            <a:grpSpLocks/>
          </p:cNvGrpSpPr>
          <p:nvPr/>
        </p:nvGrpSpPr>
        <p:grpSpPr bwMode="auto">
          <a:xfrm>
            <a:off x="3010621" y="1847582"/>
            <a:ext cx="1539791" cy="549275"/>
            <a:chOff x="1976" y="1820"/>
            <a:chExt cx="1133" cy="346"/>
          </a:xfrm>
        </p:grpSpPr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xmlns="" id="{DB77FEB3-11E3-469B-A23E-3C42C8746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6" y="2082"/>
              <a:ext cx="1" cy="78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78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Line 30">
              <a:extLst>
                <a:ext uri="{FF2B5EF4-FFF2-40B4-BE49-F238E27FC236}">
                  <a16:creationId xmlns:a16="http://schemas.microsoft.com/office/drawing/2014/main" xmlns="" id="{430FD999-79EA-4F25-A730-800F8C4D09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6" y="2160"/>
              <a:ext cx="113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Freeform 36">
              <a:extLst>
                <a:ext uri="{FF2B5EF4-FFF2-40B4-BE49-F238E27FC236}">
                  <a16:creationId xmlns:a16="http://schemas.microsoft.com/office/drawing/2014/main" xmlns="" id="{CC8AB75A-DE9B-475F-BAD1-2193C33ED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9" y="2088"/>
              <a:ext cx="1" cy="78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78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Text Box 46">
              <a:extLst>
                <a:ext uri="{FF2B5EF4-FFF2-40B4-BE49-F238E27FC236}">
                  <a16:creationId xmlns:a16="http://schemas.microsoft.com/office/drawing/2014/main" xmlns="" id="{0E8ABE43-D614-40C6-8187-54DB3050D6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8" y="1820"/>
              <a:ext cx="63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2㎝</a:t>
              </a:r>
            </a:p>
          </p:txBody>
        </p:sp>
      </p:grpSp>
      <p:grpSp>
        <p:nvGrpSpPr>
          <p:cNvPr id="22" name="Group 50">
            <a:extLst>
              <a:ext uri="{FF2B5EF4-FFF2-40B4-BE49-F238E27FC236}">
                <a16:creationId xmlns:a16="http://schemas.microsoft.com/office/drawing/2014/main" xmlns="" id="{A34704D5-E342-4311-89D3-2879F2D6F94E}"/>
              </a:ext>
            </a:extLst>
          </p:cNvPr>
          <p:cNvGrpSpPr>
            <a:grpSpLocks/>
          </p:cNvGrpSpPr>
          <p:nvPr/>
        </p:nvGrpSpPr>
        <p:grpSpPr bwMode="auto">
          <a:xfrm>
            <a:off x="3010621" y="2661974"/>
            <a:ext cx="2160588" cy="461963"/>
            <a:chOff x="1746" y="2339"/>
            <a:chExt cx="1247" cy="291"/>
          </a:xfrm>
        </p:grpSpPr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xmlns="" id="{EE0C0987-3E07-4D19-A1AD-3F5BD3B6E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2551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Freeform 40">
              <a:extLst>
                <a:ext uri="{FF2B5EF4-FFF2-40B4-BE49-F238E27FC236}">
                  <a16:creationId xmlns:a16="http://schemas.microsoft.com/office/drawing/2014/main" xmlns="" id="{8FC2BAFF-E338-4412-9D00-CCE54C3AF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0" y="2551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Line 48">
              <a:extLst>
                <a:ext uri="{FF2B5EF4-FFF2-40B4-BE49-F238E27FC236}">
                  <a16:creationId xmlns:a16="http://schemas.microsoft.com/office/drawing/2014/main" xmlns="" id="{9916EE79-9EF3-4CCE-A38C-6DEA857ADF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6" y="2614"/>
              <a:ext cx="124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Text Box 49">
              <a:extLst>
                <a:ext uri="{FF2B5EF4-FFF2-40B4-BE49-F238E27FC236}">
                  <a16:creationId xmlns:a16="http://schemas.microsoft.com/office/drawing/2014/main" xmlns="" id="{1F12ABBC-7765-4AD2-970E-EE9B93F20B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4" y="2339"/>
              <a:ext cx="37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latin typeface="楷体" panose="02010609060101010101" pitchFamily="49" charset="-122"/>
                  <a:ea typeface="楷体" panose="02010609060101010101" pitchFamily="49" charset="-122"/>
                </a:rPr>
                <a:t>3㎝</a:t>
              </a:r>
            </a:p>
          </p:txBody>
        </p:sp>
      </p:grpSp>
      <p:grpSp>
        <p:nvGrpSpPr>
          <p:cNvPr id="27" name="Group 53">
            <a:extLst>
              <a:ext uri="{FF2B5EF4-FFF2-40B4-BE49-F238E27FC236}">
                <a16:creationId xmlns:a16="http://schemas.microsoft.com/office/drawing/2014/main" xmlns="" id="{6F4A5BF1-89D1-4667-B436-49DB0FB4FB8A}"/>
              </a:ext>
            </a:extLst>
          </p:cNvPr>
          <p:cNvGrpSpPr>
            <a:grpSpLocks/>
          </p:cNvGrpSpPr>
          <p:nvPr/>
        </p:nvGrpSpPr>
        <p:grpSpPr bwMode="auto">
          <a:xfrm>
            <a:off x="5854905" y="1059582"/>
            <a:ext cx="1430021" cy="461963"/>
            <a:chOff x="1746" y="2802"/>
            <a:chExt cx="1135" cy="291"/>
          </a:xfrm>
        </p:grpSpPr>
        <p:sp>
          <p:nvSpPr>
            <p:cNvPr id="28" name="Freeform 34">
              <a:extLst>
                <a:ext uri="{FF2B5EF4-FFF2-40B4-BE49-F238E27FC236}">
                  <a16:creationId xmlns:a16="http://schemas.microsoft.com/office/drawing/2014/main" xmlns="" id="{F16F7A5B-270B-46D7-9418-A70C917C8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3005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Freeform 35">
              <a:extLst>
                <a:ext uri="{FF2B5EF4-FFF2-40B4-BE49-F238E27FC236}">
                  <a16:creationId xmlns:a16="http://schemas.microsoft.com/office/drawing/2014/main" xmlns="" id="{E12F4A2F-DD42-4310-882E-C75081206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0" y="3011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Line 51">
              <a:extLst>
                <a:ext uri="{FF2B5EF4-FFF2-40B4-BE49-F238E27FC236}">
                  <a16:creationId xmlns:a16="http://schemas.microsoft.com/office/drawing/2014/main" xmlns="" id="{9D256510-D45D-42FA-9C2E-FB024AE9D8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6" y="3067"/>
              <a:ext cx="1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Text Box 52">
              <a:extLst>
                <a:ext uri="{FF2B5EF4-FFF2-40B4-BE49-F238E27FC236}">
                  <a16:creationId xmlns:a16="http://schemas.microsoft.com/office/drawing/2014/main" xmlns="" id="{B519A020-7164-487B-91DD-4FF42E8A8F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9" y="2802"/>
              <a:ext cx="5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latin typeface="楷体" panose="02010609060101010101" pitchFamily="49" charset="-122"/>
                  <a:ea typeface="楷体" panose="02010609060101010101" pitchFamily="49" charset="-122"/>
                </a:rPr>
                <a:t>2㎝</a:t>
              </a:r>
            </a:p>
          </p:txBody>
        </p:sp>
      </p:grpSp>
      <p:grpSp>
        <p:nvGrpSpPr>
          <p:cNvPr id="32" name="Group 56">
            <a:extLst>
              <a:ext uri="{FF2B5EF4-FFF2-40B4-BE49-F238E27FC236}">
                <a16:creationId xmlns:a16="http://schemas.microsoft.com/office/drawing/2014/main" xmlns="" id="{154B649A-31FE-4A5B-BE27-4FA55CDE9F8E}"/>
              </a:ext>
            </a:extLst>
          </p:cNvPr>
          <p:cNvGrpSpPr>
            <a:grpSpLocks/>
          </p:cNvGrpSpPr>
          <p:nvPr/>
        </p:nvGrpSpPr>
        <p:grpSpPr bwMode="auto">
          <a:xfrm>
            <a:off x="5885584" y="2661976"/>
            <a:ext cx="2881312" cy="461963"/>
            <a:chOff x="612" y="3241"/>
            <a:chExt cx="1815" cy="291"/>
          </a:xfrm>
        </p:grpSpPr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xmlns="" id="{392A4227-1980-48A3-BDE6-4E11E6F98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6" y="3449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Freeform 45">
              <a:extLst>
                <a:ext uri="{FF2B5EF4-FFF2-40B4-BE49-F238E27FC236}">
                  <a16:creationId xmlns:a16="http://schemas.microsoft.com/office/drawing/2014/main" xmlns="" id="{88890750-E59B-46DE-9F63-78D217256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" y="3461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Line 54">
              <a:extLst>
                <a:ext uri="{FF2B5EF4-FFF2-40B4-BE49-F238E27FC236}">
                  <a16:creationId xmlns:a16="http://schemas.microsoft.com/office/drawing/2014/main" xmlns="" id="{5496BA1B-BB22-4BAB-B354-FFFE7B45C2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2" y="3521"/>
              <a:ext cx="18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Text Box 55">
              <a:extLst>
                <a:ext uri="{FF2B5EF4-FFF2-40B4-BE49-F238E27FC236}">
                  <a16:creationId xmlns:a16="http://schemas.microsoft.com/office/drawing/2014/main" xmlns="" id="{DD5E3173-04AC-4940-AF77-19F38922A6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6" y="3241"/>
              <a:ext cx="40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latin typeface="楷体" panose="02010609060101010101" pitchFamily="49" charset="-122"/>
                  <a:ea typeface="楷体" panose="02010609060101010101" pitchFamily="49" charset="-122"/>
                </a:rPr>
                <a:t>4㎝</a:t>
              </a:r>
            </a:p>
          </p:txBody>
        </p:sp>
      </p:grpSp>
      <p:sp>
        <p:nvSpPr>
          <p:cNvPr id="37" name="Text Box 61">
            <a:extLst>
              <a:ext uri="{FF2B5EF4-FFF2-40B4-BE49-F238E27FC236}">
                <a16:creationId xmlns:a16="http://schemas.microsoft.com/office/drawing/2014/main" xmlns="" id="{4A00ABB8-11B3-43B0-808B-30E756251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4184" y="1868220"/>
            <a:ext cx="7207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8" name="Group 92">
            <a:extLst>
              <a:ext uri="{FF2B5EF4-FFF2-40B4-BE49-F238E27FC236}">
                <a16:creationId xmlns:a16="http://schemas.microsoft.com/office/drawing/2014/main" xmlns="" id="{B08DCBAB-5D34-4001-82EB-127622F47873}"/>
              </a:ext>
            </a:extLst>
          </p:cNvPr>
          <p:cNvGrpSpPr>
            <a:grpSpLocks/>
          </p:cNvGrpSpPr>
          <p:nvPr/>
        </p:nvGrpSpPr>
        <p:grpSpPr bwMode="auto">
          <a:xfrm>
            <a:off x="755576" y="1875967"/>
            <a:ext cx="912813" cy="558801"/>
            <a:chOff x="612" y="1872"/>
            <a:chExt cx="575" cy="352"/>
          </a:xfrm>
        </p:grpSpPr>
        <p:sp>
          <p:nvSpPr>
            <p:cNvPr id="39" name="Line 58">
              <a:extLst>
                <a:ext uri="{FF2B5EF4-FFF2-40B4-BE49-F238E27FC236}">
                  <a16:creationId xmlns:a16="http://schemas.microsoft.com/office/drawing/2014/main" xmlns="" id="{8BB4218A-8DF5-467A-BC61-4F5850FC17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4" y="2135"/>
              <a:ext cx="45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0" name="Freeform 59">
              <a:extLst>
                <a:ext uri="{FF2B5EF4-FFF2-40B4-BE49-F238E27FC236}">
                  <a16:creationId xmlns:a16="http://schemas.microsoft.com/office/drawing/2014/main" xmlns="" id="{EFB92502-B968-4741-94DA-B86115568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" y="2069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Freeform 60">
              <a:extLst>
                <a:ext uri="{FF2B5EF4-FFF2-40B4-BE49-F238E27FC236}">
                  <a16:creationId xmlns:a16="http://schemas.microsoft.com/office/drawing/2014/main" xmlns="" id="{D6599D76-B4A4-493A-95AF-CD233237E0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" y="2069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Text Box 62">
              <a:extLst>
                <a:ext uri="{FF2B5EF4-FFF2-40B4-BE49-F238E27FC236}">
                  <a16:creationId xmlns:a16="http://schemas.microsoft.com/office/drawing/2014/main" xmlns="" id="{226CA7DF-2AA1-4AF3-9A0B-CB93A9701C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" y="1872"/>
              <a:ext cx="40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latin typeface="楷体" panose="02010609060101010101" pitchFamily="49" charset="-122"/>
                  <a:ea typeface="楷体" panose="02010609060101010101" pitchFamily="49" charset="-122"/>
                </a:rPr>
                <a:t>1㎝</a:t>
              </a:r>
            </a:p>
          </p:txBody>
        </p:sp>
        <p:sp>
          <p:nvSpPr>
            <p:cNvPr id="43" name="Text Box 65">
              <a:extLst>
                <a:ext uri="{FF2B5EF4-FFF2-40B4-BE49-F238E27FC236}">
                  <a16:creationId xmlns:a16="http://schemas.microsoft.com/office/drawing/2014/main" xmlns="" id="{2623940D-3207-4908-B1DB-70D51D8E9E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2" y="1933"/>
              <a:ext cx="45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zh-CN" altLang="zh-CN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4" name="Group 72">
            <a:extLst>
              <a:ext uri="{FF2B5EF4-FFF2-40B4-BE49-F238E27FC236}">
                <a16:creationId xmlns:a16="http://schemas.microsoft.com/office/drawing/2014/main" xmlns="" id="{08C87A34-9C06-497F-851A-6346B48368DB}"/>
              </a:ext>
            </a:extLst>
          </p:cNvPr>
          <p:cNvGrpSpPr>
            <a:grpSpLocks/>
          </p:cNvGrpSpPr>
          <p:nvPr/>
        </p:nvGrpSpPr>
        <p:grpSpPr bwMode="auto">
          <a:xfrm>
            <a:off x="755576" y="2573480"/>
            <a:ext cx="1352550" cy="490537"/>
            <a:chOff x="612" y="2305"/>
            <a:chExt cx="852" cy="309"/>
          </a:xfrm>
        </p:grpSpPr>
        <p:sp>
          <p:nvSpPr>
            <p:cNvPr id="45" name="Freeform 63">
              <a:extLst>
                <a:ext uri="{FF2B5EF4-FFF2-40B4-BE49-F238E27FC236}">
                  <a16:creationId xmlns:a16="http://schemas.microsoft.com/office/drawing/2014/main" xmlns="" id="{8E49C226-EAD8-442E-ADB7-B1D47CBF2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" y="2608"/>
              <a:ext cx="852" cy="6"/>
            </a:xfrm>
            <a:custGeom>
              <a:avLst/>
              <a:gdLst>
                <a:gd name="T0" fmla="*/ 0 w 852"/>
                <a:gd name="T1" fmla="*/ 6 h 6"/>
                <a:gd name="T2" fmla="*/ 852 w 852"/>
                <a:gd name="T3" fmla="*/ 0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52" h="6">
                  <a:moveTo>
                    <a:pt x="0" y="6"/>
                  </a:moveTo>
                  <a:lnTo>
                    <a:pt x="852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Freeform 67">
              <a:extLst>
                <a:ext uri="{FF2B5EF4-FFF2-40B4-BE49-F238E27FC236}">
                  <a16:creationId xmlns:a16="http://schemas.microsoft.com/office/drawing/2014/main" xmlns="" id="{5A4B314F-FBA4-4339-91FA-9E8403504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" y="2540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Freeform 70">
              <a:extLst>
                <a:ext uri="{FF2B5EF4-FFF2-40B4-BE49-F238E27FC236}">
                  <a16:creationId xmlns:a16="http://schemas.microsoft.com/office/drawing/2014/main" xmlns="" id="{B11FB016-C9AC-4496-A39F-E7C68C958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" y="2548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Text Box 71">
              <a:extLst>
                <a:ext uri="{FF2B5EF4-FFF2-40B4-BE49-F238E27FC236}">
                  <a16:creationId xmlns:a16="http://schemas.microsoft.com/office/drawing/2014/main" xmlns="" id="{3231084D-6A45-4612-A382-8C0FEE6697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7" y="2305"/>
              <a:ext cx="60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1.8㎝</a:t>
              </a:r>
            </a:p>
          </p:txBody>
        </p:sp>
      </p:grpSp>
      <p:grpSp>
        <p:nvGrpSpPr>
          <p:cNvPr id="49" name="Group 89">
            <a:extLst>
              <a:ext uri="{FF2B5EF4-FFF2-40B4-BE49-F238E27FC236}">
                <a16:creationId xmlns:a16="http://schemas.microsoft.com/office/drawing/2014/main" xmlns="" id="{7E3CFBCC-4F57-4673-BEFF-F225F5111D4B}"/>
              </a:ext>
            </a:extLst>
          </p:cNvPr>
          <p:cNvGrpSpPr>
            <a:grpSpLocks/>
          </p:cNvGrpSpPr>
          <p:nvPr/>
        </p:nvGrpSpPr>
        <p:grpSpPr bwMode="auto">
          <a:xfrm>
            <a:off x="2989491" y="1136384"/>
            <a:ext cx="768836" cy="528638"/>
            <a:chOff x="1978" y="1438"/>
            <a:chExt cx="454" cy="333"/>
          </a:xfrm>
        </p:grpSpPr>
        <p:sp>
          <p:nvSpPr>
            <p:cNvPr id="50" name="Text Box 73">
              <a:extLst>
                <a:ext uri="{FF2B5EF4-FFF2-40B4-BE49-F238E27FC236}">
                  <a16:creationId xmlns:a16="http://schemas.microsoft.com/office/drawing/2014/main" xmlns="" id="{D7F7D8F4-5B90-4292-9308-525D47BB9F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8" y="1480"/>
              <a:ext cx="45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zh-CN" altLang="zh-CN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" name="Line 75">
              <a:extLst>
                <a:ext uri="{FF2B5EF4-FFF2-40B4-BE49-F238E27FC236}">
                  <a16:creationId xmlns:a16="http://schemas.microsoft.com/office/drawing/2014/main" xmlns="" id="{6794BFB0-3C2F-4CA6-A627-EC75C0938D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8" y="1701"/>
              <a:ext cx="45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Freeform 76">
              <a:extLst>
                <a:ext uri="{FF2B5EF4-FFF2-40B4-BE49-F238E27FC236}">
                  <a16:creationId xmlns:a16="http://schemas.microsoft.com/office/drawing/2014/main" xmlns="" id="{E6723CBF-CD7B-4A37-B453-175FA6733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" y="1635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3" name="Freeform 77">
              <a:extLst>
                <a:ext uri="{FF2B5EF4-FFF2-40B4-BE49-F238E27FC236}">
                  <a16:creationId xmlns:a16="http://schemas.microsoft.com/office/drawing/2014/main" xmlns="" id="{B9AD99EF-1A49-4276-890B-3AA53474F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1" y="1635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Text Box 78">
              <a:extLst>
                <a:ext uri="{FF2B5EF4-FFF2-40B4-BE49-F238E27FC236}">
                  <a16:creationId xmlns:a16="http://schemas.microsoft.com/office/drawing/2014/main" xmlns="" id="{1535581C-9D55-4499-A692-B9131F8B4F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8" y="1438"/>
              <a:ext cx="38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1㎝</a:t>
              </a:r>
            </a:p>
          </p:txBody>
        </p:sp>
      </p:grpSp>
      <p:grpSp>
        <p:nvGrpSpPr>
          <p:cNvPr id="55" name="Group 79">
            <a:extLst>
              <a:ext uri="{FF2B5EF4-FFF2-40B4-BE49-F238E27FC236}">
                <a16:creationId xmlns:a16="http://schemas.microsoft.com/office/drawing/2014/main" xmlns="" id="{5934A00F-8D21-4937-B235-2602A49587BD}"/>
              </a:ext>
            </a:extLst>
          </p:cNvPr>
          <p:cNvGrpSpPr>
            <a:grpSpLocks/>
          </p:cNvGrpSpPr>
          <p:nvPr/>
        </p:nvGrpSpPr>
        <p:grpSpPr bwMode="auto">
          <a:xfrm>
            <a:off x="5895109" y="1772975"/>
            <a:ext cx="1801812" cy="461963"/>
            <a:chOff x="1746" y="2802"/>
            <a:chExt cx="1135" cy="291"/>
          </a:xfrm>
        </p:grpSpPr>
        <p:sp>
          <p:nvSpPr>
            <p:cNvPr id="56" name="Freeform 80">
              <a:extLst>
                <a:ext uri="{FF2B5EF4-FFF2-40B4-BE49-F238E27FC236}">
                  <a16:creationId xmlns:a16="http://schemas.microsoft.com/office/drawing/2014/main" xmlns="" id="{E44D50CF-C597-496C-A49E-83186D7CB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3005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7" name="Freeform 81">
              <a:extLst>
                <a:ext uri="{FF2B5EF4-FFF2-40B4-BE49-F238E27FC236}">
                  <a16:creationId xmlns:a16="http://schemas.microsoft.com/office/drawing/2014/main" xmlns="" id="{D9EB72A0-FD9E-4A07-9CD1-DBCB76F6E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0" y="3011"/>
              <a:ext cx="1" cy="66"/>
            </a:xfrm>
            <a:custGeom>
              <a:avLst/>
              <a:gdLst>
                <a:gd name="T0" fmla="*/ 0 w 1"/>
                <a:gd name="T1" fmla="*/ 0 h 66"/>
                <a:gd name="T2" fmla="*/ 0 w 1"/>
                <a:gd name="T3" fmla="*/ 66 h 6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66">
                  <a:moveTo>
                    <a:pt x="0" y="0"/>
                  </a:moveTo>
                  <a:lnTo>
                    <a:pt x="0" y="6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8" name="Line 82">
              <a:extLst>
                <a:ext uri="{FF2B5EF4-FFF2-40B4-BE49-F238E27FC236}">
                  <a16:creationId xmlns:a16="http://schemas.microsoft.com/office/drawing/2014/main" xmlns="" id="{D036A599-A850-4762-ACF6-C0494E7F55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6" y="3067"/>
              <a:ext cx="1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9" name="Text Box 83">
              <a:extLst>
                <a:ext uri="{FF2B5EF4-FFF2-40B4-BE49-F238E27FC236}">
                  <a16:creationId xmlns:a16="http://schemas.microsoft.com/office/drawing/2014/main" xmlns="" id="{AC24B73B-5CE2-4EC6-A96C-BFB864A420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23" y="2802"/>
              <a:ext cx="60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2.5㎝</a:t>
              </a:r>
            </a:p>
          </p:txBody>
        </p:sp>
      </p:grpSp>
      <p:sp>
        <p:nvSpPr>
          <p:cNvPr id="60" name="Rectangle 85">
            <a:extLst>
              <a:ext uri="{FF2B5EF4-FFF2-40B4-BE49-F238E27FC236}">
                <a16:creationId xmlns:a16="http://schemas.microsoft.com/office/drawing/2014/main" xmlns="" id="{6B0CCDD7-F963-43C4-8D8B-B86CB41581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793" y="3244461"/>
            <a:ext cx="900112" cy="53975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Rectangle 87">
            <a:extLst>
              <a:ext uri="{FF2B5EF4-FFF2-40B4-BE49-F238E27FC236}">
                <a16:creationId xmlns:a16="http://schemas.microsoft.com/office/drawing/2014/main" xmlns="" id="{68C9A3BA-6494-4335-BA6E-534E9F034A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1887" y="3299074"/>
            <a:ext cx="900112" cy="53975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Rectangle 88">
            <a:extLst>
              <a:ext uri="{FF2B5EF4-FFF2-40B4-BE49-F238E27FC236}">
                <a16:creationId xmlns:a16="http://schemas.microsoft.com/office/drawing/2014/main" xmlns="" id="{1D2026F5-C6CE-4904-822E-98598814A5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3211" y="3335579"/>
            <a:ext cx="900113" cy="53975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 Box 5">
            <a:extLst>
              <a:ext uri="{FF2B5EF4-FFF2-40B4-BE49-F238E27FC236}">
                <a16:creationId xmlns:a16="http://schemas.microsoft.com/office/drawing/2014/main" xmlns="" id="{94ACF79D-ECDD-4E44-B6B1-5CCAE7B63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7461" y="3378333"/>
            <a:ext cx="89177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  <p:sp>
        <p:nvSpPr>
          <p:cNvPr id="71" name="矩形 4">
            <a:extLst>
              <a:ext uri="{FF2B5EF4-FFF2-40B4-BE49-F238E27FC236}">
                <a16:creationId xmlns:a16="http://schemas.microsoft.com/office/drawing/2014/main" xmlns="" id="{AEB19E38-BC5B-4FD2-8A30-6DF3633A5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696" y="3920738"/>
            <a:ext cx="5611751" cy="52322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三角形任意两边之和大于第三边。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73" name="图片 7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616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>
            <a:extLst>
              <a:ext uri="{FF2B5EF4-FFF2-40B4-BE49-F238E27FC236}">
                <a16:creationId xmlns:a16="http://schemas.microsoft.com/office/drawing/2014/main" xmlns="" id="{8A7F4A60-9F8E-456B-8FD1-9C54CC568B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414412"/>
            <a:ext cx="89644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用量角器量出下面各角，并指出各角之间的关系。</a:t>
            </a:r>
          </a:p>
        </p:txBody>
      </p:sp>
      <p:grpSp>
        <p:nvGrpSpPr>
          <p:cNvPr id="9" name="Group 58">
            <a:extLst>
              <a:ext uri="{FF2B5EF4-FFF2-40B4-BE49-F238E27FC236}">
                <a16:creationId xmlns:a16="http://schemas.microsoft.com/office/drawing/2014/main" xmlns="" id="{7926DD1F-71B0-4F58-BFA7-674B110DBBD4}"/>
              </a:ext>
            </a:extLst>
          </p:cNvPr>
          <p:cNvGrpSpPr>
            <a:grpSpLocks/>
          </p:cNvGrpSpPr>
          <p:nvPr/>
        </p:nvGrpSpPr>
        <p:grpSpPr bwMode="auto">
          <a:xfrm>
            <a:off x="4053798" y="1314678"/>
            <a:ext cx="1439862" cy="1136650"/>
            <a:chOff x="2653" y="1595"/>
            <a:chExt cx="907" cy="716"/>
          </a:xfrm>
        </p:grpSpPr>
        <p:sp>
          <p:nvSpPr>
            <p:cNvPr id="10" name="Line 16">
              <a:extLst>
                <a:ext uri="{FF2B5EF4-FFF2-40B4-BE49-F238E27FC236}">
                  <a16:creationId xmlns:a16="http://schemas.microsoft.com/office/drawing/2014/main" xmlns="" id="{0B79E813-A51E-4E3D-BD62-F54ED3733F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1599"/>
              <a:ext cx="9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/>
            </a:p>
          </p:txBody>
        </p:sp>
        <p:sp>
          <p:nvSpPr>
            <p:cNvPr id="11" name="Line 17">
              <a:extLst>
                <a:ext uri="{FF2B5EF4-FFF2-40B4-BE49-F238E27FC236}">
                  <a16:creationId xmlns:a16="http://schemas.microsoft.com/office/drawing/2014/main" xmlns="" id="{FCEFE940-48AD-45DE-BA99-4725CD3670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2306"/>
              <a:ext cx="9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/>
            </a:p>
          </p:txBody>
        </p:sp>
        <p:sp>
          <p:nvSpPr>
            <p:cNvPr id="12" name="Line 18">
              <a:extLst>
                <a:ext uri="{FF2B5EF4-FFF2-40B4-BE49-F238E27FC236}">
                  <a16:creationId xmlns:a16="http://schemas.microsoft.com/office/drawing/2014/main" xmlns="" id="{1BE305E8-B34E-47FF-A8D4-F2EC5B3651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53" y="1596"/>
              <a:ext cx="907" cy="7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/>
            </a:p>
          </p:txBody>
        </p:sp>
        <p:sp>
          <p:nvSpPr>
            <p:cNvPr id="13" name="Arc 20">
              <a:extLst>
                <a:ext uri="{FF2B5EF4-FFF2-40B4-BE49-F238E27FC236}">
                  <a16:creationId xmlns:a16="http://schemas.microsoft.com/office/drawing/2014/main" xmlns="" id="{9AEFE20F-A13F-43E0-B8F3-0C3AA90A288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48" y="1595"/>
              <a:ext cx="181" cy="129"/>
            </a:xfrm>
            <a:custGeom>
              <a:avLst/>
              <a:gdLst>
                <a:gd name="G0" fmla="+- 0 0 0"/>
                <a:gd name="G1" fmla="+- 5330 0 0"/>
                <a:gd name="G2" fmla="+- 21600 0 0"/>
                <a:gd name="T0" fmla="*/ 20932 w 21600"/>
                <a:gd name="T1" fmla="*/ 0 h 19532"/>
                <a:gd name="T2" fmla="*/ 16274 w 21600"/>
                <a:gd name="T3" fmla="*/ 19532 h 19532"/>
                <a:gd name="T4" fmla="*/ 0 w 21600"/>
                <a:gd name="T5" fmla="*/ 5330 h 19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32" fill="none" extrusionOk="0">
                  <a:moveTo>
                    <a:pt x="20932" y="-1"/>
                  </a:moveTo>
                  <a:cubicBezTo>
                    <a:pt x="21375" y="1741"/>
                    <a:pt x="21600" y="3532"/>
                    <a:pt x="21600" y="5330"/>
                  </a:cubicBezTo>
                  <a:cubicBezTo>
                    <a:pt x="21600" y="10552"/>
                    <a:pt x="19708" y="15597"/>
                    <a:pt x="16274" y="19532"/>
                  </a:cubicBezTo>
                </a:path>
                <a:path w="21600" h="19532" stroke="0" extrusionOk="0">
                  <a:moveTo>
                    <a:pt x="20932" y="-1"/>
                  </a:moveTo>
                  <a:cubicBezTo>
                    <a:pt x="21375" y="1741"/>
                    <a:pt x="21600" y="3532"/>
                    <a:pt x="21600" y="5330"/>
                  </a:cubicBezTo>
                  <a:cubicBezTo>
                    <a:pt x="21600" y="10552"/>
                    <a:pt x="19708" y="15597"/>
                    <a:pt x="16274" y="19532"/>
                  </a:cubicBezTo>
                  <a:lnTo>
                    <a:pt x="0" y="533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14" name="Arc 21">
              <a:extLst>
                <a:ext uri="{FF2B5EF4-FFF2-40B4-BE49-F238E27FC236}">
                  <a16:creationId xmlns:a16="http://schemas.microsoft.com/office/drawing/2014/main" xmlns="" id="{95BD6BAE-2829-4864-BF75-AD9AEFDB05F5}"/>
                </a:ext>
              </a:extLst>
            </p:cNvPr>
            <p:cNvSpPr>
              <a:spLocks/>
            </p:cNvSpPr>
            <p:nvPr/>
          </p:nvSpPr>
          <p:spPr bwMode="auto">
            <a:xfrm rot="10800000" flipH="1">
              <a:off x="2688" y="2176"/>
              <a:ext cx="181" cy="129"/>
            </a:xfrm>
            <a:custGeom>
              <a:avLst/>
              <a:gdLst>
                <a:gd name="G0" fmla="+- 0 0 0"/>
                <a:gd name="G1" fmla="+- 5330 0 0"/>
                <a:gd name="G2" fmla="+- 21600 0 0"/>
                <a:gd name="T0" fmla="*/ 20932 w 21600"/>
                <a:gd name="T1" fmla="*/ 0 h 19532"/>
                <a:gd name="T2" fmla="*/ 16274 w 21600"/>
                <a:gd name="T3" fmla="*/ 19532 h 19532"/>
                <a:gd name="T4" fmla="*/ 0 w 21600"/>
                <a:gd name="T5" fmla="*/ 5330 h 19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32" fill="none" extrusionOk="0">
                  <a:moveTo>
                    <a:pt x="20932" y="-1"/>
                  </a:moveTo>
                  <a:cubicBezTo>
                    <a:pt x="21375" y="1741"/>
                    <a:pt x="21600" y="3532"/>
                    <a:pt x="21600" y="5330"/>
                  </a:cubicBezTo>
                  <a:cubicBezTo>
                    <a:pt x="21600" y="10552"/>
                    <a:pt x="19708" y="15597"/>
                    <a:pt x="16274" y="19532"/>
                  </a:cubicBezTo>
                </a:path>
                <a:path w="21600" h="19532" stroke="0" extrusionOk="0">
                  <a:moveTo>
                    <a:pt x="20932" y="-1"/>
                  </a:moveTo>
                  <a:cubicBezTo>
                    <a:pt x="21375" y="1741"/>
                    <a:pt x="21600" y="3532"/>
                    <a:pt x="21600" y="5330"/>
                  </a:cubicBezTo>
                  <a:cubicBezTo>
                    <a:pt x="21600" y="10552"/>
                    <a:pt x="19708" y="15597"/>
                    <a:pt x="16274" y="19532"/>
                  </a:cubicBezTo>
                  <a:lnTo>
                    <a:pt x="0" y="533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15" name="Text Box 23">
              <a:extLst>
                <a:ext uri="{FF2B5EF4-FFF2-40B4-BE49-F238E27FC236}">
                  <a16:creationId xmlns:a16="http://schemas.microsoft.com/office/drawing/2014/main" xmlns="" id="{FDFD7DC1-182D-4572-9DEB-F847FE9A00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7" y="1612"/>
              <a:ext cx="17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b="1"/>
                <a:t>3</a:t>
              </a:r>
            </a:p>
          </p:txBody>
        </p:sp>
        <p:sp>
          <p:nvSpPr>
            <p:cNvPr id="17" name="Text Box 24">
              <a:extLst>
                <a:ext uri="{FF2B5EF4-FFF2-40B4-BE49-F238E27FC236}">
                  <a16:creationId xmlns:a16="http://schemas.microsoft.com/office/drawing/2014/main" xmlns="" id="{2B856AB3-F148-48EF-8B7F-F0871954E3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09" y="2059"/>
              <a:ext cx="17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b="1" dirty="0"/>
                <a:t>4</a:t>
              </a:r>
            </a:p>
          </p:txBody>
        </p:sp>
      </p:grpSp>
      <p:grpSp>
        <p:nvGrpSpPr>
          <p:cNvPr id="18" name="Group 57">
            <a:extLst>
              <a:ext uri="{FF2B5EF4-FFF2-40B4-BE49-F238E27FC236}">
                <a16:creationId xmlns:a16="http://schemas.microsoft.com/office/drawing/2014/main" xmlns="" id="{BE2986AF-C57D-4429-B334-170753D01D40}"/>
              </a:ext>
            </a:extLst>
          </p:cNvPr>
          <p:cNvGrpSpPr>
            <a:grpSpLocks/>
          </p:cNvGrpSpPr>
          <p:nvPr/>
        </p:nvGrpSpPr>
        <p:grpSpPr bwMode="auto">
          <a:xfrm>
            <a:off x="1169365" y="1311202"/>
            <a:ext cx="2160587" cy="1008063"/>
            <a:chOff x="703" y="1597"/>
            <a:chExt cx="1361" cy="635"/>
          </a:xfrm>
        </p:grpSpPr>
        <p:sp>
          <p:nvSpPr>
            <p:cNvPr id="20" name="Line 5">
              <a:extLst>
                <a:ext uri="{FF2B5EF4-FFF2-40B4-BE49-F238E27FC236}">
                  <a16:creationId xmlns:a16="http://schemas.microsoft.com/office/drawing/2014/main" xmlns="" id="{BAED8C6D-D793-44D5-A41F-D4990EF4D3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" y="1597"/>
              <a:ext cx="1089" cy="6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/>
            </a:p>
          </p:txBody>
        </p:sp>
        <p:sp>
          <p:nvSpPr>
            <p:cNvPr id="21" name="Line 6">
              <a:extLst>
                <a:ext uri="{FF2B5EF4-FFF2-40B4-BE49-F238E27FC236}">
                  <a16:creationId xmlns:a16="http://schemas.microsoft.com/office/drawing/2014/main" xmlns="" id="{2B04127A-A620-4C5F-865C-8DA9D20FF4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3" y="1688"/>
              <a:ext cx="1361" cy="5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/>
            </a:p>
          </p:txBody>
        </p:sp>
        <p:sp>
          <p:nvSpPr>
            <p:cNvPr id="22" name="Text Box 13">
              <a:extLst>
                <a:ext uri="{FF2B5EF4-FFF2-40B4-BE49-F238E27FC236}">
                  <a16:creationId xmlns:a16="http://schemas.microsoft.com/office/drawing/2014/main" xmlns="" id="{26D1187C-A78C-459D-92C6-C97FDB9D91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3" y="1643"/>
              <a:ext cx="17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b="1" dirty="0"/>
                <a:t>1</a:t>
              </a:r>
            </a:p>
          </p:txBody>
        </p:sp>
        <p:sp>
          <p:nvSpPr>
            <p:cNvPr id="23" name="Text Box 14">
              <a:extLst>
                <a:ext uri="{FF2B5EF4-FFF2-40B4-BE49-F238E27FC236}">
                  <a16:creationId xmlns:a16="http://schemas.microsoft.com/office/drawing/2014/main" xmlns="" id="{D4913AC9-1CD4-410A-837B-EAD258410E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5" y="2019"/>
              <a:ext cx="17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b="1" dirty="0"/>
                <a:t>2</a:t>
              </a:r>
            </a:p>
          </p:txBody>
        </p:sp>
        <p:sp>
          <p:nvSpPr>
            <p:cNvPr id="24" name="Arc 27">
              <a:extLst>
                <a:ext uri="{FF2B5EF4-FFF2-40B4-BE49-F238E27FC236}">
                  <a16:creationId xmlns:a16="http://schemas.microsoft.com/office/drawing/2014/main" xmlns="" id="{69AF45B7-AFE5-47AD-A0C4-CE1A2567E141}"/>
                </a:ext>
              </a:extLst>
            </p:cNvPr>
            <p:cNvSpPr>
              <a:spLocks/>
            </p:cNvSpPr>
            <p:nvPr/>
          </p:nvSpPr>
          <p:spPr bwMode="auto">
            <a:xfrm rot="17040576" flipH="1">
              <a:off x="1315" y="1849"/>
              <a:ext cx="181" cy="164"/>
            </a:xfrm>
            <a:custGeom>
              <a:avLst/>
              <a:gdLst>
                <a:gd name="G0" fmla="+- 0 0 0"/>
                <a:gd name="G1" fmla="+- 5330 0 0"/>
                <a:gd name="G2" fmla="+- 21600 0 0"/>
                <a:gd name="T0" fmla="*/ 20932 w 21600"/>
                <a:gd name="T1" fmla="*/ 0 h 19532"/>
                <a:gd name="T2" fmla="*/ 16274 w 21600"/>
                <a:gd name="T3" fmla="*/ 19532 h 19532"/>
                <a:gd name="T4" fmla="*/ 0 w 21600"/>
                <a:gd name="T5" fmla="*/ 5330 h 19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32" fill="none" extrusionOk="0">
                  <a:moveTo>
                    <a:pt x="20932" y="-1"/>
                  </a:moveTo>
                  <a:cubicBezTo>
                    <a:pt x="21375" y="1741"/>
                    <a:pt x="21600" y="3532"/>
                    <a:pt x="21600" y="5330"/>
                  </a:cubicBezTo>
                  <a:cubicBezTo>
                    <a:pt x="21600" y="10552"/>
                    <a:pt x="19708" y="15597"/>
                    <a:pt x="16274" y="19532"/>
                  </a:cubicBezTo>
                </a:path>
                <a:path w="21600" h="19532" stroke="0" extrusionOk="0">
                  <a:moveTo>
                    <a:pt x="20932" y="-1"/>
                  </a:moveTo>
                  <a:cubicBezTo>
                    <a:pt x="21375" y="1741"/>
                    <a:pt x="21600" y="3532"/>
                    <a:pt x="21600" y="5330"/>
                  </a:cubicBezTo>
                  <a:cubicBezTo>
                    <a:pt x="21600" y="10552"/>
                    <a:pt x="19708" y="15597"/>
                    <a:pt x="16274" y="19532"/>
                  </a:cubicBezTo>
                  <a:lnTo>
                    <a:pt x="0" y="533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25" name="Arc 28">
              <a:extLst>
                <a:ext uri="{FF2B5EF4-FFF2-40B4-BE49-F238E27FC236}">
                  <a16:creationId xmlns:a16="http://schemas.microsoft.com/office/drawing/2014/main" xmlns="" id="{30F66406-A596-4A28-8B96-4B71D92BE16E}"/>
                </a:ext>
              </a:extLst>
            </p:cNvPr>
            <p:cNvSpPr>
              <a:spLocks/>
            </p:cNvSpPr>
            <p:nvPr/>
          </p:nvSpPr>
          <p:spPr bwMode="auto">
            <a:xfrm rot="6628813" flipH="1">
              <a:off x="1283" y="1891"/>
              <a:ext cx="181" cy="164"/>
            </a:xfrm>
            <a:custGeom>
              <a:avLst/>
              <a:gdLst>
                <a:gd name="G0" fmla="+- 0 0 0"/>
                <a:gd name="G1" fmla="+- 5330 0 0"/>
                <a:gd name="G2" fmla="+- 21600 0 0"/>
                <a:gd name="T0" fmla="*/ 20932 w 21600"/>
                <a:gd name="T1" fmla="*/ 0 h 19532"/>
                <a:gd name="T2" fmla="*/ 16274 w 21600"/>
                <a:gd name="T3" fmla="*/ 19532 h 19532"/>
                <a:gd name="T4" fmla="*/ 0 w 21600"/>
                <a:gd name="T5" fmla="*/ 5330 h 19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32" fill="none" extrusionOk="0">
                  <a:moveTo>
                    <a:pt x="20932" y="-1"/>
                  </a:moveTo>
                  <a:cubicBezTo>
                    <a:pt x="21375" y="1741"/>
                    <a:pt x="21600" y="3532"/>
                    <a:pt x="21600" y="5330"/>
                  </a:cubicBezTo>
                  <a:cubicBezTo>
                    <a:pt x="21600" y="10552"/>
                    <a:pt x="19708" y="15597"/>
                    <a:pt x="16274" y="19532"/>
                  </a:cubicBezTo>
                </a:path>
                <a:path w="21600" h="19532" stroke="0" extrusionOk="0">
                  <a:moveTo>
                    <a:pt x="20932" y="-1"/>
                  </a:moveTo>
                  <a:cubicBezTo>
                    <a:pt x="21375" y="1741"/>
                    <a:pt x="21600" y="3532"/>
                    <a:pt x="21600" y="5330"/>
                  </a:cubicBezTo>
                  <a:cubicBezTo>
                    <a:pt x="21600" y="10552"/>
                    <a:pt x="19708" y="15597"/>
                    <a:pt x="16274" y="19532"/>
                  </a:cubicBezTo>
                  <a:lnTo>
                    <a:pt x="0" y="533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</p:grpSp>
      <p:grpSp>
        <p:nvGrpSpPr>
          <p:cNvPr id="26" name="Group 39">
            <a:extLst>
              <a:ext uri="{FF2B5EF4-FFF2-40B4-BE49-F238E27FC236}">
                <a16:creationId xmlns:a16="http://schemas.microsoft.com/office/drawing/2014/main" xmlns="" id="{5FE52CEA-31B6-43A3-9D9D-A2A6F2CADF80}"/>
              </a:ext>
            </a:extLst>
          </p:cNvPr>
          <p:cNvGrpSpPr>
            <a:grpSpLocks/>
          </p:cNvGrpSpPr>
          <p:nvPr/>
        </p:nvGrpSpPr>
        <p:grpSpPr bwMode="auto">
          <a:xfrm>
            <a:off x="6341002" y="1059583"/>
            <a:ext cx="1006475" cy="1439863"/>
            <a:chOff x="4604" y="1253"/>
            <a:chExt cx="634" cy="907"/>
          </a:xfrm>
        </p:grpSpPr>
        <p:sp>
          <p:nvSpPr>
            <p:cNvPr id="27" name="Line 26">
              <a:extLst>
                <a:ext uri="{FF2B5EF4-FFF2-40B4-BE49-F238E27FC236}">
                  <a16:creationId xmlns:a16="http://schemas.microsoft.com/office/drawing/2014/main" xmlns="" id="{2364D1EB-2103-4625-A88D-B30C3DC236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6" y="1253"/>
              <a:ext cx="0" cy="9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/>
            </a:p>
          </p:txBody>
        </p:sp>
        <p:sp>
          <p:nvSpPr>
            <p:cNvPr id="28" name="Line 32">
              <a:extLst>
                <a:ext uri="{FF2B5EF4-FFF2-40B4-BE49-F238E27FC236}">
                  <a16:creationId xmlns:a16="http://schemas.microsoft.com/office/drawing/2014/main" xmlns="" id="{1C2CD1C5-D53D-435B-BD1F-0AE5663E86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9" y="2154"/>
              <a:ext cx="49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/>
            </a:p>
          </p:txBody>
        </p:sp>
        <p:sp>
          <p:nvSpPr>
            <p:cNvPr id="29" name="Line 33">
              <a:extLst>
                <a:ext uri="{FF2B5EF4-FFF2-40B4-BE49-F238E27FC236}">
                  <a16:creationId xmlns:a16="http://schemas.microsoft.com/office/drawing/2014/main" xmlns="" id="{9A150A3D-E815-42B4-AD65-94B395DAAF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49" y="1253"/>
              <a:ext cx="499" cy="9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/>
            </a:p>
          </p:txBody>
        </p:sp>
        <p:sp>
          <p:nvSpPr>
            <p:cNvPr id="30" name="Arc 34">
              <a:extLst>
                <a:ext uri="{FF2B5EF4-FFF2-40B4-BE49-F238E27FC236}">
                  <a16:creationId xmlns:a16="http://schemas.microsoft.com/office/drawing/2014/main" xmlns="" id="{9E198CBD-7CD8-4F59-AC4F-C49471C75F91}"/>
                </a:ext>
              </a:extLst>
            </p:cNvPr>
            <p:cNvSpPr>
              <a:spLocks/>
            </p:cNvSpPr>
            <p:nvPr/>
          </p:nvSpPr>
          <p:spPr bwMode="auto">
            <a:xfrm rot="10612896" flipH="1">
              <a:off x="4604" y="2069"/>
              <a:ext cx="145" cy="81"/>
            </a:xfrm>
            <a:custGeom>
              <a:avLst/>
              <a:gdLst>
                <a:gd name="G0" fmla="+- 0 0 0"/>
                <a:gd name="G1" fmla="+- 5330 0 0"/>
                <a:gd name="G2" fmla="+- 21600 0 0"/>
                <a:gd name="T0" fmla="*/ 20932 w 21600"/>
                <a:gd name="T1" fmla="*/ 0 h 19532"/>
                <a:gd name="T2" fmla="*/ 16274 w 21600"/>
                <a:gd name="T3" fmla="*/ 19532 h 19532"/>
                <a:gd name="T4" fmla="*/ 0 w 21600"/>
                <a:gd name="T5" fmla="*/ 5330 h 19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32" fill="none" extrusionOk="0">
                  <a:moveTo>
                    <a:pt x="20932" y="-1"/>
                  </a:moveTo>
                  <a:cubicBezTo>
                    <a:pt x="21375" y="1741"/>
                    <a:pt x="21600" y="3532"/>
                    <a:pt x="21600" y="5330"/>
                  </a:cubicBezTo>
                  <a:cubicBezTo>
                    <a:pt x="21600" y="10552"/>
                    <a:pt x="19708" y="15597"/>
                    <a:pt x="16274" y="19532"/>
                  </a:cubicBezTo>
                </a:path>
                <a:path w="21600" h="19532" stroke="0" extrusionOk="0">
                  <a:moveTo>
                    <a:pt x="20932" y="-1"/>
                  </a:moveTo>
                  <a:cubicBezTo>
                    <a:pt x="21375" y="1741"/>
                    <a:pt x="21600" y="3532"/>
                    <a:pt x="21600" y="5330"/>
                  </a:cubicBezTo>
                  <a:cubicBezTo>
                    <a:pt x="21600" y="10552"/>
                    <a:pt x="19708" y="15597"/>
                    <a:pt x="16274" y="19532"/>
                  </a:cubicBezTo>
                  <a:lnTo>
                    <a:pt x="0" y="533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31" name="Arc 35">
              <a:extLst>
                <a:ext uri="{FF2B5EF4-FFF2-40B4-BE49-F238E27FC236}">
                  <a16:creationId xmlns:a16="http://schemas.microsoft.com/office/drawing/2014/main" xmlns="" id="{61B4FFEF-D67C-478E-8503-EC01E168BE59}"/>
                </a:ext>
              </a:extLst>
            </p:cNvPr>
            <p:cNvSpPr>
              <a:spLocks/>
            </p:cNvSpPr>
            <p:nvPr/>
          </p:nvSpPr>
          <p:spPr bwMode="auto">
            <a:xfrm rot="19019125" flipH="1">
              <a:off x="5057" y="1361"/>
              <a:ext cx="181" cy="90"/>
            </a:xfrm>
            <a:custGeom>
              <a:avLst/>
              <a:gdLst>
                <a:gd name="G0" fmla="+- 0 0 0"/>
                <a:gd name="G1" fmla="+- 5330 0 0"/>
                <a:gd name="G2" fmla="+- 21600 0 0"/>
                <a:gd name="T0" fmla="*/ 20932 w 21600"/>
                <a:gd name="T1" fmla="*/ 0 h 19532"/>
                <a:gd name="T2" fmla="*/ 16274 w 21600"/>
                <a:gd name="T3" fmla="*/ 19532 h 19532"/>
                <a:gd name="T4" fmla="*/ 0 w 21600"/>
                <a:gd name="T5" fmla="*/ 5330 h 19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32" fill="none" extrusionOk="0">
                  <a:moveTo>
                    <a:pt x="20932" y="-1"/>
                  </a:moveTo>
                  <a:cubicBezTo>
                    <a:pt x="21375" y="1741"/>
                    <a:pt x="21600" y="3532"/>
                    <a:pt x="21600" y="5330"/>
                  </a:cubicBezTo>
                  <a:cubicBezTo>
                    <a:pt x="21600" y="10552"/>
                    <a:pt x="19708" y="15597"/>
                    <a:pt x="16274" y="19532"/>
                  </a:cubicBezTo>
                </a:path>
                <a:path w="21600" h="19532" stroke="0" extrusionOk="0">
                  <a:moveTo>
                    <a:pt x="20932" y="-1"/>
                  </a:moveTo>
                  <a:cubicBezTo>
                    <a:pt x="21375" y="1741"/>
                    <a:pt x="21600" y="3532"/>
                    <a:pt x="21600" y="5330"/>
                  </a:cubicBezTo>
                  <a:cubicBezTo>
                    <a:pt x="21600" y="10552"/>
                    <a:pt x="19708" y="15597"/>
                    <a:pt x="16274" y="19532"/>
                  </a:cubicBezTo>
                  <a:lnTo>
                    <a:pt x="0" y="533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32" name="Text Box 37">
              <a:extLst>
                <a:ext uri="{FF2B5EF4-FFF2-40B4-BE49-F238E27FC236}">
                  <a16:creationId xmlns:a16="http://schemas.microsoft.com/office/drawing/2014/main" xmlns="" id="{BBD7B983-FE1D-4AF6-A8A9-184EC3525F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78" y="1492"/>
              <a:ext cx="17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b="1" dirty="0"/>
                <a:t>5</a:t>
              </a:r>
            </a:p>
          </p:txBody>
        </p:sp>
        <p:sp>
          <p:nvSpPr>
            <p:cNvPr id="33" name="Text Box 38">
              <a:extLst>
                <a:ext uri="{FF2B5EF4-FFF2-40B4-BE49-F238E27FC236}">
                  <a16:creationId xmlns:a16="http://schemas.microsoft.com/office/drawing/2014/main" xmlns="" id="{1DAF45A9-B326-4885-814C-462BC21001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5" y="1910"/>
              <a:ext cx="17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b="1" dirty="0"/>
                <a:t>6</a:t>
              </a:r>
            </a:p>
          </p:txBody>
        </p:sp>
      </p:grpSp>
      <p:grpSp>
        <p:nvGrpSpPr>
          <p:cNvPr id="34" name="Group 49">
            <a:extLst>
              <a:ext uri="{FF2B5EF4-FFF2-40B4-BE49-F238E27FC236}">
                <a16:creationId xmlns:a16="http://schemas.microsoft.com/office/drawing/2014/main" xmlns="" id="{DB19C02E-0B9A-4947-AA7B-FD2C56897EE7}"/>
              </a:ext>
            </a:extLst>
          </p:cNvPr>
          <p:cNvGrpSpPr>
            <a:grpSpLocks/>
          </p:cNvGrpSpPr>
          <p:nvPr/>
        </p:nvGrpSpPr>
        <p:grpSpPr bwMode="auto">
          <a:xfrm>
            <a:off x="1186960" y="2668864"/>
            <a:ext cx="1270003" cy="996951"/>
            <a:chOff x="870" y="2944"/>
            <a:chExt cx="800" cy="628"/>
          </a:xfrm>
        </p:grpSpPr>
        <p:sp>
          <p:nvSpPr>
            <p:cNvPr id="35" name="Rectangle 40">
              <a:extLst>
                <a:ext uri="{FF2B5EF4-FFF2-40B4-BE49-F238E27FC236}">
                  <a16:creationId xmlns:a16="http://schemas.microsoft.com/office/drawing/2014/main" xmlns="" id="{B4E9DA4F-AC9B-4285-A27F-4550DCD54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" y="2944"/>
              <a:ext cx="72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∠1=</a:t>
              </a:r>
              <a:r>
                <a:rPr lang="en-US" altLang="zh-CN" sz="2000" b="1" u="sng" dirty="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   </a:t>
              </a:r>
            </a:p>
          </p:txBody>
        </p:sp>
        <p:sp>
          <p:nvSpPr>
            <p:cNvPr id="36" name="Rectangle 41">
              <a:extLst>
                <a:ext uri="{FF2B5EF4-FFF2-40B4-BE49-F238E27FC236}">
                  <a16:creationId xmlns:a16="http://schemas.microsoft.com/office/drawing/2014/main" xmlns="" id="{AF58A88A-51FF-4B51-9F0F-B6583EE7B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3320"/>
              <a:ext cx="71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∠2=</a:t>
              </a:r>
              <a:r>
                <a:rPr lang="en-US" altLang="zh-CN" sz="2000" b="1" u="sng" dirty="0">
                  <a:latin typeface="楷体" pitchFamily="49" charset="-122"/>
                  <a:ea typeface="楷体" pitchFamily="49" charset="-122"/>
                </a:rPr>
                <a:t> </a:t>
              </a:r>
              <a:endParaRPr lang="en-US" altLang="zh-CN" sz="20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7" name="Line 46">
              <a:extLst>
                <a:ext uri="{FF2B5EF4-FFF2-40B4-BE49-F238E27FC236}">
                  <a16:creationId xmlns:a16="http://schemas.microsoft.com/office/drawing/2014/main" xmlns="" id="{3C00411A-104C-4C4C-9012-A32194D3BC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8" y="3519"/>
              <a:ext cx="36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8" name="Line 47">
              <a:extLst>
                <a:ext uri="{FF2B5EF4-FFF2-40B4-BE49-F238E27FC236}">
                  <a16:creationId xmlns:a16="http://schemas.microsoft.com/office/drawing/2014/main" xmlns="" id="{54645BBB-9340-4041-9CD2-FF15F2631D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07" y="3124"/>
              <a:ext cx="36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39" name="Group 55">
            <a:extLst>
              <a:ext uri="{FF2B5EF4-FFF2-40B4-BE49-F238E27FC236}">
                <a16:creationId xmlns:a16="http://schemas.microsoft.com/office/drawing/2014/main" xmlns="" id="{58696A0E-AAFF-4857-A86E-527BAFA00ADA}"/>
              </a:ext>
            </a:extLst>
          </p:cNvPr>
          <p:cNvGrpSpPr>
            <a:grpSpLocks/>
          </p:cNvGrpSpPr>
          <p:nvPr/>
        </p:nvGrpSpPr>
        <p:grpSpPr bwMode="auto">
          <a:xfrm>
            <a:off x="3635111" y="2668866"/>
            <a:ext cx="1289051" cy="1052514"/>
            <a:chOff x="2456" y="2944"/>
            <a:chExt cx="812" cy="663"/>
          </a:xfrm>
        </p:grpSpPr>
        <p:sp>
          <p:nvSpPr>
            <p:cNvPr id="40" name="Rectangle 42">
              <a:extLst>
                <a:ext uri="{FF2B5EF4-FFF2-40B4-BE49-F238E27FC236}">
                  <a16:creationId xmlns:a16="http://schemas.microsoft.com/office/drawing/2014/main" xmlns="" id="{B0145E65-BF69-46B8-AA1B-499A1FEF8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6" y="2944"/>
              <a:ext cx="44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∠3=</a:t>
              </a:r>
            </a:p>
          </p:txBody>
        </p:sp>
        <p:sp>
          <p:nvSpPr>
            <p:cNvPr id="41" name="Rectangle 43">
              <a:extLst>
                <a:ext uri="{FF2B5EF4-FFF2-40B4-BE49-F238E27FC236}">
                  <a16:creationId xmlns:a16="http://schemas.microsoft.com/office/drawing/2014/main" xmlns="" id="{FC14CBCF-8916-4458-BF83-2AEA0E068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6" y="3355"/>
              <a:ext cx="44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∠4=</a:t>
              </a:r>
            </a:p>
          </p:txBody>
        </p:sp>
        <p:sp>
          <p:nvSpPr>
            <p:cNvPr id="42" name="Line 48">
              <a:extLst>
                <a:ext uri="{FF2B5EF4-FFF2-40B4-BE49-F238E27FC236}">
                  <a16:creationId xmlns:a16="http://schemas.microsoft.com/office/drawing/2014/main" xmlns="" id="{5669EAE8-B580-4FF0-BF92-2273CA66DC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2" y="3126"/>
              <a:ext cx="36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3" name="Line 50">
              <a:extLst>
                <a:ext uri="{FF2B5EF4-FFF2-40B4-BE49-F238E27FC236}">
                  <a16:creationId xmlns:a16="http://schemas.microsoft.com/office/drawing/2014/main" xmlns="" id="{AF4846D0-6105-4BA7-9D5D-B68582D026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05" y="3519"/>
              <a:ext cx="36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44" name="Group 54">
            <a:extLst>
              <a:ext uri="{FF2B5EF4-FFF2-40B4-BE49-F238E27FC236}">
                <a16:creationId xmlns:a16="http://schemas.microsoft.com/office/drawing/2014/main" xmlns="" id="{4427D660-6D1B-41BC-AC5F-2F816C71A39A}"/>
              </a:ext>
            </a:extLst>
          </p:cNvPr>
          <p:cNvGrpSpPr>
            <a:grpSpLocks/>
          </p:cNvGrpSpPr>
          <p:nvPr/>
        </p:nvGrpSpPr>
        <p:grpSpPr bwMode="auto">
          <a:xfrm>
            <a:off x="5940831" y="2630353"/>
            <a:ext cx="1308102" cy="1165226"/>
            <a:chOff x="4361" y="2994"/>
            <a:chExt cx="824" cy="73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F6740AFC-462F-4B98-A657-C714EAB73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2994"/>
              <a:ext cx="44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∠5=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CE8F9218-B0C6-486D-A3C9-C52684C36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1" y="3476"/>
              <a:ext cx="44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∠6=</a:t>
              </a:r>
            </a:p>
          </p:txBody>
        </p:sp>
        <p:sp>
          <p:nvSpPr>
            <p:cNvPr id="47" name="Line 52">
              <a:extLst>
                <a:ext uri="{FF2B5EF4-FFF2-40B4-BE49-F238E27FC236}">
                  <a16:creationId xmlns:a16="http://schemas.microsoft.com/office/drawing/2014/main" xmlns="" id="{75750CAA-1869-4B3B-9147-53BB8047A7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22" y="3184"/>
              <a:ext cx="36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8" name="Line 53">
              <a:extLst>
                <a:ext uri="{FF2B5EF4-FFF2-40B4-BE49-F238E27FC236}">
                  <a16:creationId xmlns:a16="http://schemas.microsoft.com/office/drawing/2014/main" xmlns="" id="{CCF23384-5E69-4D95-AEA7-F0E3571244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22" y="3627"/>
              <a:ext cx="36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98C75C81-9333-4590-8ECD-8B0E6AA2F6E9}"/>
              </a:ext>
            </a:extLst>
          </p:cNvPr>
          <p:cNvSpPr/>
          <p:nvPr/>
        </p:nvSpPr>
        <p:spPr>
          <a:xfrm>
            <a:off x="1880696" y="2603688"/>
            <a:ext cx="868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130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C7BBA1C7-2227-42B8-A364-EBCD98E8A7C8}"/>
              </a:ext>
            </a:extLst>
          </p:cNvPr>
          <p:cNvSpPr/>
          <p:nvPr/>
        </p:nvSpPr>
        <p:spPr>
          <a:xfrm>
            <a:off x="1866408" y="3251760"/>
            <a:ext cx="868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130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Rectangle 40">
            <a:extLst>
              <a:ext uri="{FF2B5EF4-FFF2-40B4-BE49-F238E27FC236}">
                <a16:creationId xmlns:a16="http://schemas.microsoft.com/office/drawing/2014/main" xmlns="" id="{F2A213E1-6936-4F61-9E3B-C626A0831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3723878"/>
            <a:ext cx="190593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对顶角相等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∠1 = ∠2    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013987E5-4869-48AA-920A-24E747B36EA6}"/>
              </a:ext>
            </a:extLst>
          </p:cNvPr>
          <p:cNvSpPr/>
          <p:nvPr/>
        </p:nvSpPr>
        <p:spPr>
          <a:xfrm>
            <a:off x="4347267" y="2603688"/>
            <a:ext cx="868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4E25C785-14B1-44D1-9BA2-518F2CE3E7E9}"/>
              </a:ext>
            </a:extLst>
          </p:cNvPr>
          <p:cNvSpPr/>
          <p:nvPr/>
        </p:nvSpPr>
        <p:spPr>
          <a:xfrm>
            <a:off x="4377204" y="3251760"/>
            <a:ext cx="868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Rectangle 40">
            <a:extLst>
              <a:ext uri="{FF2B5EF4-FFF2-40B4-BE49-F238E27FC236}">
                <a16:creationId xmlns:a16="http://schemas.microsoft.com/office/drawing/2014/main" xmlns="" id="{73334CB7-4521-47F6-B090-62F4B2E7E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670" y="3734788"/>
            <a:ext cx="190593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内错角相等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∠3 = ∠4    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F3F7F132-43FD-4059-A85D-C55F0831591B}"/>
              </a:ext>
            </a:extLst>
          </p:cNvPr>
          <p:cNvSpPr/>
          <p:nvPr/>
        </p:nvSpPr>
        <p:spPr>
          <a:xfrm>
            <a:off x="6692005" y="2603688"/>
            <a:ext cx="868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29FC5CC8-5C6A-4D5E-9EE0-8FA8691C7688}"/>
              </a:ext>
            </a:extLst>
          </p:cNvPr>
          <p:cNvSpPr/>
          <p:nvPr/>
        </p:nvSpPr>
        <p:spPr>
          <a:xfrm>
            <a:off x="6702659" y="3291830"/>
            <a:ext cx="868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Rectangle 40">
            <a:extLst>
              <a:ext uri="{FF2B5EF4-FFF2-40B4-BE49-F238E27FC236}">
                <a16:creationId xmlns:a16="http://schemas.microsoft.com/office/drawing/2014/main" xmlns="" id="{B14B4391-BC4C-4514-AB02-030824873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3125" y="3736047"/>
            <a:ext cx="260086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直角三角形两个内角和是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90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0" name="图片 59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1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125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>
            <a:extLst>
              <a:ext uri="{FF2B5EF4-FFF2-40B4-BE49-F238E27FC236}">
                <a16:creationId xmlns:a16="http://schemas.microsoft.com/office/drawing/2014/main" xmlns="" id="{5428DE73-66A6-4D03-9E65-B051A3976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402799"/>
            <a:ext cx="88924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看下图已知∠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1=60°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，求∠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、 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和∠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的度数。</a:t>
            </a:r>
          </a:p>
        </p:txBody>
      </p:sp>
      <p:grpSp>
        <p:nvGrpSpPr>
          <p:cNvPr id="9" name="Group 14">
            <a:extLst>
              <a:ext uri="{FF2B5EF4-FFF2-40B4-BE49-F238E27FC236}">
                <a16:creationId xmlns:a16="http://schemas.microsoft.com/office/drawing/2014/main" xmlns="" id="{71E4AC2B-60F8-4B1D-911E-81B57682D249}"/>
              </a:ext>
            </a:extLst>
          </p:cNvPr>
          <p:cNvGrpSpPr>
            <a:grpSpLocks/>
          </p:cNvGrpSpPr>
          <p:nvPr/>
        </p:nvGrpSpPr>
        <p:grpSpPr bwMode="auto">
          <a:xfrm>
            <a:off x="2770485" y="1259333"/>
            <a:ext cx="3241675" cy="1168401"/>
            <a:chOff x="1746" y="1706"/>
            <a:chExt cx="2042" cy="736"/>
          </a:xfrm>
        </p:grpSpPr>
        <p:sp>
          <p:nvSpPr>
            <p:cNvPr id="10" name="Line 5">
              <a:extLst>
                <a:ext uri="{FF2B5EF4-FFF2-40B4-BE49-F238E27FC236}">
                  <a16:creationId xmlns:a16="http://schemas.microsoft.com/office/drawing/2014/main" xmlns="" id="{46CC7BCA-D77C-4AFE-9391-927C745B06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6" y="1744"/>
              <a:ext cx="2042" cy="6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1" name="Line 6">
              <a:extLst>
                <a:ext uri="{FF2B5EF4-FFF2-40B4-BE49-F238E27FC236}">
                  <a16:creationId xmlns:a16="http://schemas.microsoft.com/office/drawing/2014/main" xmlns="" id="{6B78F21E-A7F7-4704-B27C-BEA252DAE0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46" y="1744"/>
              <a:ext cx="2042" cy="6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2" name="Oval 7">
              <a:extLst>
                <a:ext uri="{FF2B5EF4-FFF2-40B4-BE49-F238E27FC236}">
                  <a16:creationId xmlns:a16="http://schemas.microsoft.com/office/drawing/2014/main" xmlns="" id="{1610FCA7-5429-4C9E-939A-F6ED1F71F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2" y="1971"/>
              <a:ext cx="226" cy="227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3" name="Text Box 8">
              <a:extLst>
                <a:ext uri="{FF2B5EF4-FFF2-40B4-BE49-F238E27FC236}">
                  <a16:creationId xmlns:a16="http://schemas.microsoft.com/office/drawing/2014/main" xmlns="" id="{6CE34B9E-87B2-4DC8-BDA7-8060526E2F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6" y="1926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1</a:t>
              </a:r>
            </a:p>
          </p:txBody>
        </p:sp>
        <p:sp>
          <p:nvSpPr>
            <p:cNvPr id="14" name="Text Box 9">
              <a:extLst>
                <a:ext uri="{FF2B5EF4-FFF2-40B4-BE49-F238E27FC236}">
                  <a16:creationId xmlns:a16="http://schemas.microsoft.com/office/drawing/2014/main" xmlns="" id="{3ADD5471-28DE-4BAF-B712-2E6D66F7B9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5" y="1706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2</a:t>
              </a:r>
            </a:p>
          </p:txBody>
        </p:sp>
        <p:sp>
          <p:nvSpPr>
            <p:cNvPr id="15" name="Text Box 10">
              <a:extLst>
                <a:ext uri="{FF2B5EF4-FFF2-40B4-BE49-F238E27FC236}">
                  <a16:creationId xmlns:a16="http://schemas.microsoft.com/office/drawing/2014/main" xmlns="" id="{813628C0-39F5-40E8-A36F-F447050237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06" y="192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3</a:t>
              </a:r>
            </a:p>
          </p:txBody>
        </p:sp>
        <p:sp>
          <p:nvSpPr>
            <p:cNvPr id="17" name="Text Box 11">
              <a:extLst>
                <a:ext uri="{FF2B5EF4-FFF2-40B4-BE49-F238E27FC236}">
                  <a16:creationId xmlns:a16="http://schemas.microsoft.com/office/drawing/2014/main" xmlns="" id="{CE79D5F3-B430-4B4F-8FA8-40A4BF2472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24" y="2151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4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A745CF2-4030-4F29-879E-FB02904DA76E}"/>
              </a:ext>
            </a:extLst>
          </p:cNvPr>
          <p:cNvSpPr/>
          <p:nvPr/>
        </p:nvSpPr>
        <p:spPr>
          <a:xfrm>
            <a:off x="2411760" y="2920609"/>
            <a:ext cx="2847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∠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1=60°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26A30938-9135-4914-9394-8D48809531D3}"/>
              </a:ext>
            </a:extLst>
          </p:cNvPr>
          <p:cNvSpPr/>
          <p:nvPr/>
        </p:nvSpPr>
        <p:spPr>
          <a:xfrm>
            <a:off x="3791298" y="2920609"/>
            <a:ext cx="2847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∠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3=60°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C35565A2-90F4-4113-9782-77D1630730B8}"/>
              </a:ext>
            </a:extLst>
          </p:cNvPr>
          <p:cNvSpPr/>
          <p:nvPr/>
        </p:nvSpPr>
        <p:spPr>
          <a:xfrm>
            <a:off x="2456104" y="3391707"/>
            <a:ext cx="5329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∠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2=180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-60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°=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120°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29C83209-1943-4913-9DBD-D869E2790BCA}"/>
              </a:ext>
            </a:extLst>
          </p:cNvPr>
          <p:cNvSpPr/>
          <p:nvPr/>
        </p:nvSpPr>
        <p:spPr>
          <a:xfrm>
            <a:off x="2470601" y="3848730"/>
            <a:ext cx="66379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∠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4=180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°-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°=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120°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4" name="AutoShape 27">
            <a:extLst>
              <a:ext uri="{FF2B5EF4-FFF2-40B4-BE49-F238E27FC236}">
                <a16:creationId xmlns:a16="http://schemas.microsoft.com/office/drawing/2014/main" xmlns="" id="{C1C086CD-A6A2-4C80-9376-DADDB1EF8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8437" y="2787774"/>
            <a:ext cx="1980000" cy="468000"/>
          </a:xfrm>
          <a:prstGeom prst="wedgeRoundRectCallout">
            <a:avLst>
              <a:gd name="adj1" fmla="val -60610"/>
              <a:gd name="adj2" fmla="val 50648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对顶角相等。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433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273839" y="371439"/>
            <a:ext cx="8402617" cy="40011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下面的展开图是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至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中哪个图形的展开图？　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43BE45F-9243-4F93-848F-C7A688C3B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315" y="929323"/>
            <a:ext cx="4672917" cy="2794555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xmlns="" id="{B565C3EF-AA67-4698-81A7-E6379A300F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35300"/>
            <a:ext cx="936104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对话气泡: 圆角矩形 13">
            <a:extLst>
              <a:ext uri="{FF2B5EF4-FFF2-40B4-BE49-F238E27FC236}">
                <a16:creationId xmlns:a16="http://schemas.microsoft.com/office/drawing/2014/main" xmlns="" id="{AC3AEE42-8475-4F4C-B2FB-3DE3A33FA5D9}"/>
              </a:ext>
            </a:extLst>
          </p:cNvPr>
          <p:cNvSpPr/>
          <p:nvPr/>
        </p:nvSpPr>
        <p:spPr>
          <a:xfrm>
            <a:off x="3059832" y="3939902"/>
            <a:ext cx="3096344" cy="400111"/>
          </a:xfrm>
          <a:prstGeom prst="wedgeRoundRectCallout">
            <a:avLst>
              <a:gd name="adj1" fmla="val 60817"/>
              <a:gd name="adj2" fmla="val -36922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是图③的展开图。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133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83568" y="3099877"/>
            <a:ext cx="760756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）请你画一条从蘑菇房到小木屋最近的路。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5248" y="339502"/>
            <a:ext cx="6036306" cy="254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97856" y="3704714"/>
            <a:ext cx="760756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）请你画一条从蘑菇房通向小河最近的路。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2534834" y="1361831"/>
            <a:ext cx="3837366" cy="128192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365247" y="1203598"/>
            <a:ext cx="1" cy="1520282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889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251520" y="339502"/>
            <a:ext cx="6170369" cy="40011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下面三幅图分别是谁看到的？　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DC357B1-2635-4DA6-9DB5-02770E456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500" y="1059582"/>
            <a:ext cx="2423850" cy="169525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7A2D70A-0EFA-49DA-A35E-E2BEE2097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5137" y="3189406"/>
            <a:ext cx="1552575" cy="112395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B6F0580-951B-4417-BCDF-E0F03B74B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0961" y="3189406"/>
            <a:ext cx="1409700" cy="11239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04A460F-B4FD-4D23-B92F-D21038711B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2188" y="3179881"/>
            <a:ext cx="1562100" cy="1133475"/>
          </a:xfrm>
          <a:prstGeom prst="rect">
            <a:avLst/>
          </a:prstGeom>
        </p:spPr>
      </p:pic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CE59D6E8-6053-486B-80DD-F86C4FE4D920}"/>
              </a:ext>
            </a:extLst>
          </p:cNvPr>
          <p:cNvCxnSpPr/>
          <p:nvPr/>
        </p:nvCxnSpPr>
        <p:spPr>
          <a:xfrm>
            <a:off x="4271628" y="2613342"/>
            <a:ext cx="0" cy="7200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C1A17A95-3747-4479-9E91-0610F04EC2DB}"/>
              </a:ext>
            </a:extLst>
          </p:cNvPr>
          <p:cNvCxnSpPr>
            <a:cxnSpLocks/>
          </p:cNvCxnSpPr>
          <p:nvPr/>
        </p:nvCxnSpPr>
        <p:spPr>
          <a:xfrm>
            <a:off x="3479540" y="2394794"/>
            <a:ext cx="2520280" cy="11546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ABACE07D-651E-4394-A0E7-818FFB3F9E60}"/>
              </a:ext>
            </a:extLst>
          </p:cNvPr>
          <p:cNvCxnSpPr>
            <a:cxnSpLocks/>
          </p:cNvCxnSpPr>
          <p:nvPr/>
        </p:nvCxnSpPr>
        <p:spPr>
          <a:xfrm flipH="1">
            <a:off x="2615444" y="2531998"/>
            <a:ext cx="2333046" cy="8906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66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3">
            <a:extLst>
              <a:ext uri="{FF2B5EF4-FFF2-40B4-BE49-F238E27FC236}">
                <a16:creationId xmlns:a16="http://schemas.microsoft.com/office/drawing/2014/main" xmlns="" id="{0E7C2760-ECEB-46EC-BC7A-F8B560B72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2571750"/>
            <a:ext cx="995614" cy="135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483518"/>
            <a:ext cx="8064896" cy="1162096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下面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哪两条直线互相平行，哪两条直线互相垂直？　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CF5DDB05-97CE-44AA-8A53-89152A5F3580}"/>
              </a:ext>
            </a:extLst>
          </p:cNvPr>
          <p:cNvGrpSpPr/>
          <p:nvPr/>
        </p:nvGrpSpPr>
        <p:grpSpPr>
          <a:xfrm>
            <a:off x="1241714" y="1563638"/>
            <a:ext cx="5778558" cy="1308197"/>
            <a:chOff x="1097698" y="1748667"/>
            <a:chExt cx="5778558" cy="1308197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6ACBA194-E5CC-4F1F-8B64-85EFA3E56AF8}"/>
                </a:ext>
              </a:extLst>
            </p:cNvPr>
            <p:cNvCxnSpPr>
              <a:cxnSpLocks/>
            </p:cNvCxnSpPr>
            <p:nvPr/>
          </p:nvCxnSpPr>
          <p:spPr>
            <a:xfrm>
              <a:off x="1475656" y="2211710"/>
              <a:ext cx="54006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F1ABE598-F3B4-4233-B975-F0781701D5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03541" y="1748667"/>
              <a:ext cx="402044" cy="9927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F6402852-E75A-43C9-B8BE-E3EB671CCD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5006" y="1748667"/>
              <a:ext cx="0" cy="9097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FAD33090-D7F4-42A7-A178-663F98003E3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08794" y="1784175"/>
              <a:ext cx="433401" cy="9217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244806E6-2A97-466F-B51C-0D6ECE9C0EE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15034" y="1766421"/>
              <a:ext cx="115610" cy="89197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93077100-FB90-4A61-B6D0-C48BACEE39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32040" y="1784175"/>
              <a:ext cx="126490" cy="83909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xmlns="" id="{EA339F06-8465-4592-93B0-2D4CCC4E99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25424" y="1784175"/>
              <a:ext cx="0" cy="83909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xmlns="" id="{9C87C0B0-CA8C-42FD-B32B-EB7FBF3BBF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0519" y="1819299"/>
              <a:ext cx="214357" cy="80397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 Box 3">
              <a:hlinkClick r:id="rId3" action="ppaction://hlinkfile"/>
              <a:extLst>
                <a:ext uri="{FF2B5EF4-FFF2-40B4-BE49-F238E27FC236}">
                  <a16:creationId xmlns:a16="http://schemas.microsoft.com/office/drawing/2014/main" xmlns="" id="{7E29BD8B-74E3-455C-B06E-1A712E66EC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7698" y="2003476"/>
              <a:ext cx="37074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①</a:t>
              </a:r>
            </a:p>
          </p:txBody>
        </p:sp>
        <p:sp>
          <p:nvSpPr>
            <p:cNvPr id="40" name="Text Box 3">
              <a:hlinkClick r:id="rId3" action="ppaction://hlinkfile"/>
              <a:extLst>
                <a:ext uri="{FF2B5EF4-FFF2-40B4-BE49-F238E27FC236}">
                  <a16:creationId xmlns:a16="http://schemas.microsoft.com/office/drawing/2014/main" xmlns="" id="{B1B324D0-EF2B-4ACA-8E37-9A528C1F77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8869" y="2656754"/>
              <a:ext cx="37074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②</a:t>
              </a:r>
            </a:p>
          </p:txBody>
        </p:sp>
        <p:sp>
          <p:nvSpPr>
            <p:cNvPr id="41" name="Text Box 3">
              <a:hlinkClick r:id="rId3" action="ppaction://hlinkfile"/>
              <a:extLst>
                <a:ext uri="{FF2B5EF4-FFF2-40B4-BE49-F238E27FC236}">
                  <a16:creationId xmlns:a16="http://schemas.microsoft.com/office/drawing/2014/main" xmlns="" id="{173B5E4C-2F45-4921-B7BB-B645DE4691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8325" y="2611151"/>
              <a:ext cx="37074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③</a:t>
              </a:r>
            </a:p>
          </p:txBody>
        </p:sp>
        <p:sp>
          <p:nvSpPr>
            <p:cNvPr id="42" name="Text Box 3">
              <a:hlinkClick r:id="rId3" action="ppaction://hlinkfile"/>
              <a:extLst>
                <a:ext uri="{FF2B5EF4-FFF2-40B4-BE49-F238E27FC236}">
                  <a16:creationId xmlns:a16="http://schemas.microsoft.com/office/drawing/2014/main" xmlns="" id="{8E160BB8-555D-4CED-BE64-AEC77E5592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5494" y="2656754"/>
              <a:ext cx="37074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④</a:t>
              </a:r>
            </a:p>
          </p:txBody>
        </p:sp>
        <p:sp>
          <p:nvSpPr>
            <p:cNvPr id="43" name="Text Box 3">
              <a:hlinkClick r:id="rId3" action="ppaction://hlinkfile"/>
              <a:extLst>
                <a:ext uri="{FF2B5EF4-FFF2-40B4-BE49-F238E27FC236}">
                  <a16:creationId xmlns:a16="http://schemas.microsoft.com/office/drawing/2014/main" xmlns="" id="{60E29D5E-8E4E-4641-B0CE-16D4F87AC6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5269" y="2639998"/>
              <a:ext cx="37074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⑤</a:t>
              </a:r>
            </a:p>
          </p:txBody>
        </p:sp>
        <p:sp>
          <p:nvSpPr>
            <p:cNvPr id="44" name="Text Box 3">
              <a:hlinkClick r:id="rId3" action="ppaction://hlinkfile"/>
              <a:extLst>
                <a:ext uri="{FF2B5EF4-FFF2-40B4-BE49-F238E27FC236}">
                  <a16:creationId xmlns:a16="http://schemas.microsoft.com/office/drawing/2014/main" xmlns="" id="{5B785212-71D3-459D-B0E1-C9A945B94E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9470" y="2603698"/>
              <a:ext cx="37074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⑥</a:t>
              </a:r>
            </a:p>
          </p:txBody>
        </p:sp>
        <p:sp>
          <p:nvSpPr>
            <p:cNvPr id="45" name="Text Box 3">
              <a:hlinkClick r:id="rId3" action="ppaction://hlinkfile"/>
              <a:extLst>
                <a:ext uri="{FF2B5EF4-FFF2-40B4-BE49-F238E27FC236}">
                  <a16:creationId xmlns:a16="http://schemas.microsoft.com/office/drawing/2014/main" xmlns="" id="{CEBFF517-9ED0-4150-9CD9-D00349D698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6744" y="2603698"/>
              <a:ext cx="37074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⑦</a:t>
              </a:r>
            </a:p>
          </p:txBody>
        </p:sp>
        <p:sp>
          <p:nvSpPr>
            <p:cNvPr id="46" name="Text Box 3">
              <a:hlinkClick r:id="rId3" action="ppaction://hlinkfile"/>
              <a:extLst>
                <a:ext uri="{FF2B5EF4-FFF2-40B4-BE49-F238E27FC236}">
                  <a16:creationId xmlns:a16="http://schemas.microsoft.com/office/drawing/2014/main" xmlns="" id="{B53B6ABF-EE8D-4E13-B9DA-19EE0DA125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05780" y="2572962"/>
              <a:ext cx="37074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⑧</a:t>
              </a:r>
            </a:p>
          </p:txBody>
        </p:sp>
      </p:grpSp>
      <p:sp>
        <p:nvSpPr>
          <p:cNvPr id="48" name="对话气泡: 圆角矩形 47">
            <a:extLst>
              <a:ext uri="{FF2B5EF4-FFF2-40B4-BE49-F238E27FC236}">
                <a16:creationId xmlns:a16="http://schemas.microsoft.com/office/drawing/2014/main" xmlns="" id="{04B1B4C7-E889-42E8-AA7A-2E8847F25035}"/>
              </a:ext>
            </a:extLst>
          </p:cNvPr>
          <p:cNvSpPr/>
          <p:nvPr/>
        </p:nvSpPr>
        <p:spPr>
          <a:xfrm>
            <a:off x="1475656" y="3146650"/>
            <a:ext cx="2556284" cy="424916"/>
          </a:xfrm>
          <a:prstGeom prst="wedgeRoundRectCallout">
            <a:avLst>
              <a:gd name="adj1" fmla="val -64792"/>
              <a:gd name="adj2" fmla="val -35864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③和⑦互相平行。</a:t>
            </a:r>
          </a:p>
        </p:txBody>
      </p:sp>
      <p:pic>
        <p:nvPicPr>
          <p:cNvPr id="50" name="Picture 2">
            <a:extLst>
              <a:ext uri="{FF2B5EF4-FFF2-40B4-BE49-F238E27FC236}">
                <a16:creationId xmlns:a16="http://schemas.microsoft.com/office/drawing/2014/main" xmlns="" id="{EE2862EE-99EA-4083-AAAA-2B3D1677D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581036"/>
            <a:ext cx="1063445" cy="1286858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51" name="AutoShape 27">
            <a:extLst>
              <a:ext uri="{FF2B5EF4-FFF2-40B4-BE49-F238E27FC236}">
                <a16:creationId xmlns:a16="http://schemas.microsoft.com/office/drawing/2014/main" xmlns="" id="{F0DABA81-CF07-418A-8AE5-91EA942F4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8024" y="3003798"/>
            <a:ext cx="2484000" cy="864000"/>
          </a:xfrm>
          <a:prstGeom prst="wedgeRoundRectCallout">
            <a:avLst>
              <a:gd name="adj1" fmla="val 61755"/>
              <a:gd name="adj2" fmla="val -40166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①和③互相垂直；①和⑦互相垂直。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4" name="Rectangle 2">
            <a:extLst>
              <a:ext uri="{FF2B5EF4-FFF2-40B4-BE49-F238E27FC236}">
                <a16:creationId xmlns:a16="http://schemas.microsoft.com/office/drawing/2014/main" xmlns="" id="{C384397E-1877-4CE7-B390-F0E8750622CB}"/>
              </a:ext>
            </a:extLst>
          </p:cNvPr>
          <p:cNvSpPr txBox="1">
            <a:spLocks noChangeArrowheads="1"/>
          </p:cNvSpPr>
          <p:nvPr/>
        </p:nvSpPr>
        <p:spPr>
          <a:xfrm>
            <a:off x="1336767" y="4011910"/>
            <a:ext cx="5810329" cy="40011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9592" y="3795886"/>
            <a:ext cx="73218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在同一平面内，两条直线不相交就互相平行，两个直线夹角为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r>
              <a:rPr lang="zh-CN" altLang="zh-CN" sz="28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就互相垂直。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3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7" name="图片 46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2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391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1" grpId="0" animBg="1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8">
            <a:extLst>
              <a:ext uri="{FF2B5EF4-FFF2-40B4-BE49-F238E27FC236}">
                <a16:creationId xmlns:a16="http://schemas.microsoft.com/office/drawing/2014/main" xmlns="" id="{AA1FCCCA-FB2B-438D-A4B5-C8C708F93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627" y="342404"/>
            <a:ext cx="845983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把下面图形从正面、上面、左面看到的图形画出来。</a:t>
            </a:r>
          </a:p>
        </p:txBody>
      </p:sp>
      <p:grpSp>
        <p:nvGrpSpPr>
          <p:cNvPr id="9" name="Group 51">
            <a:extLst>
              <a:ext uri="{FF2B5EF4-FFF2-40B4-BE49-F238E27FC236}">
                <a16:creationId xmlns:a16="http://schemas.microsoft.com/office/drawing/2014/main" xmlns="" id="{31B971A6-5DB9-4D3E-9324-22614E3D17ED}"/>
              </a:ext>
            </a:extLst>
          </p:cNvPr>
          <p:cNvGrpSpPr>
            <a:grpSpLocks/>
          </p:cNvGrpSpPr>
          <p:nvPr/>
        </p:nvGrpSpPr>
        <p:grpSpPr bwMode="auto">
          <a:xfrm>
            <a:off x="3781226" y="1059582"/>
            <a:ext cx="1366838" cy="1006476"/>
            <a:chOff x="839" y="1888"/>
            <a:chExt cx="861" cy="634"/>
          </a:xfrm>
        </p:grpSpPr>
        <p:sp>
          <p:nvSpPr>
            <p:cNvPr id="10" name="AutoShape 52">
              <a:extLst>
                <a:ext uri="{FF2B5EF4-FFF2-40B4-BE49-F238E27FC236}">
                  <a16:creationId xmlns:a16="http://schemas.microsoft.com/office/drawing/2014/main" xmlns="" id="{B034178B-2054-415C-86B9-8811C02A5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2205"/>
              <a:ext cx="317" cy="317"/>
            </a:xfrm>
            <a:prstGeom prst="cube">
              <a:avLst>
                <a:gd name="adj" fmla="val 25000"/>
              </a:avLst>
            </a:prstGeom>
            <a:solidFill>
              <a:srgbClr val="F4AAD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AutoShape 53">
              <a:extLst>
                <a:ext uri="{FF2B5EF4-FFF2-40B4-BE49-F238E27FC236}">
                  <a16:creationId xmlns:a16="http://schemas.microsoft.com/office/drawing/2014/main" xmlns="" id="{C9763F44-65D0-4A25-B5A0-887996355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" y="1888"/>
              <a:ext cx="317" cy="317"/>
            </a:xfrm>
            <a:prstGeom prst="cube">
              <a:avLst>
                <a:gd name="adj" fmla="val 25000"/>
              </a:avLst>
            </a:prstGeom>
            <a:solidFill>
              <a:srgbClr val="F4AAD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AutoShape 54">
              <a:extLst>
                <a:ext uri="{FF2B5EF4-FFF2-40B4-BE49-F238E27FC236}">
                  <a16:creationId xmlns:a16="http://schemas.microsoft.com/office/drawing/2014/main" xmlns="" id="{3A1AB67C-04EC-417F-B62D-FBED1B944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2115"/>
              <a:ext cx="317" cy="317"/>
            </a:xfrm>
            <a:prstGeom prst="cube">
              <a:avLst>
                <a:gd name="adj" fmla="val 25000"/>
              </a:avLst>
            </a:prstGeom>
            <a:solidFill>
              <a:srgbClr val="F4AAD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AutoShape 55">
              <a:extLst>
                <a:ext uri="{FF2B5EF4-FFF2-40B4-BE49-F238E27FC236}">
                  <a16:creationId xmlns:a16="http://schemas.microsoft.com/office/drawing/2014/main" xmlns="" id="{AB137BB5-27EB-4BFA-B239-C2867551D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2115"/>
              <a:ext cx="317" cy="317"/>
            </a:xfrm>
            <a:prstGeom prst="cube">
              <a:avLst>
                <a:gd name="adj" fmla="val 25000"/>
              </a:avLst>
            </a:prstGeom>
            <a:solidFill>
              <a:srgbClr val="F4AAD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Group 76">
            <a:extLst>
              <a:ext uri="{FF2B5EF4-FFF2-40B4-BE49-F238E27FC236}">
                <a16:creationId xmlns:a16="http://schemas.microsoft.com/office/drawing/2014/main" xmlns="" id="{A3463094-FDA8-44B2-A9DC-41CEC28CB388}"/>
              </a:ext>
            </a:extLst>
          </p:cNvPr>
          <p:cNvGrpSpPr>
            <a:grpSpLocks/>
          </p:cNvGrpSpPr>
          <p:nvPr/>
        </p:nvGrpSpPr>
        <p:grpSpPr bwMode="auto">
          <a:xfrm>
            <a:off x="1835696" y="2386366"/>
            <a:ext cx="1081088" cy="1489076"/>
            <a:chOff x="884" y="2568"/>
            <a:chExt cx="681" cy="938"/>
          </a:xfrm>
        </p:grpSpPr>
        <p:grpSp>
          <p:nvGrpSpPr>
            <p:cNvPr id="15" name="Group 56">
              <a:extLst>
                <a:ext uri="{FF2B5EF4-FFF2-40B4-BE49-F238E27FC236}">
                  <a16:creationId xmlns:a16="http://schemas.microsoft.com/office/drawing/2014/main" xmlns="" id="{C0364951-306A-44C7-B617-6C26333C37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4" y="2568"/>
              <a:ext cx="681" cy="454"/>
              <a:chOff x="884" y="2886"/>
              <a:chExt cx="681" cy="454"/>
            </a:xfrm>
          </p:grpSpPr>
          <p:grpSp>
            <p:nvGrpSpPr>
              <p:cNvPr id="18" name="Group 57">
                <a:extLst>
                  <a:ext uri="{FF2B5EF4-FFF2-40B4-BE49-F238E27FC236}">
                    <a16:creationId xmlns:a16="http://schemas.microsoft.com/office/drawing/2014/main" xmlns="" id="{0A4E0223-556D-41B3-85F7-C1788AA7BD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4" y="2886"/>
                <a:ext cx="454" cy="454"/>
                <a:chOff x="884" y="2886"/>
                <a:chExt cx="454" cy="454"/>
              </a:xfrm>
            </p:grpSpPr>
            <p:sp>
              <p:nvSpPr>
                <p:cNvPr id="21" name="Rectangle 58">
                  <a:extLst>
                    <a:ext uri="{FF2B5EF4-FFF2-40B4-BE49-F238E27FC236}">
                      <a16:creationId xmlns:a16="http://schemas.microsoft.com/office/drawing/2014/main" xmlns="" id="{AEBAC455-60B2-4728-9BCE-D7D190EC13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" y="3113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2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2" name="Rectangle 59">
                  <a:extLst>
                    <a:ext uri="{FF2B5EF4-FFF2-40B4-BE49-F238E27FC236}">
                      <a16:creationId xmlns:a16="http://schemas.microsoft.com/office/drawing/2014/main" xmlns="" id="{0F20DFD5-20EE-4AC5-9512-601F696553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4" y="2886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2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3" name="Rectangle 60">
                  <a:extLst>
                    <a:ext uri="{FF2B5EF4-FFF2-40B4-BE49-F238E27FC236}">
                      <a16:creationId xmlns:a16="http://schemas.microsoft.com/office/drawing/2014/main" xmlns="" id="{65A3395E-F3EF-44EA-9BFB-9E1B801159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3113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2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20" name="Rectangle 61">
                <a:extLst>
                  <a:ext uri="{FF2B5EF4-FFF2-40B4-BE49-F238E27FC236}">
                    <a16:creationId xmlns:a16="http://schemas.microsoft.com/office/drawing/2014/main" xmlns="" id="{AF918523-AA4D-4A28-931E-4BFEA870AF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311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7" name="Text Box 73">
              <a:extLst>
                <a:ext uri="{FF2B5EF4-FFF2-40B4-BE49-F238E27FC236}">
                  <a16:creationId xmlns:a16="http://schemas.microsoft.com/office/drawing/2014/main" xmlns="" id="{6002C59F-D250-47A9-B6A7-8E096EE850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" y="3138"/>
              <a:ext cx="680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正面</a:t>
              </a:r>
            </a:p>
          </p:txBody>
        </p:sp>
      </p:grpSp>
      <p:grpSp>
        <p:nvGrpSpPr>
          <p:cNvPr id="24" name="Group 77">
            <a:extLst>
              <a:ext uri="{FF2B5EF4-FFF2-40B4-BE49-F238E27FC236}">
                <a16:creationId xmlns:a16="http://schemas.microsoft.com/office/drawing/2014/main" xmlns="" id="{537B550E-6001-4D79-865D-78BBB3FD5653}"/>
              </a:ext>
            </a:extLst>
          </p:cNvPr>
          <p:cNvGrpSpPr>
            <a:grpSpLocks/>
          </p:cNvGrpSpPr>
          <p:nvPr/>
        </p:nvGrpSpPr>
        <p:grpSpPr bwMode="auto">
          <a:xfrm>
            <a:off x="3900892" y="2355728"/>
            <a:ext cx="1079500" cy="1520826"/>
            <a:chOff x="2018" y="2568"/>
            <a:chExt cx="680" cy="958"/>
          </a:xfrm>
        </p:grpSpPr>
        <p:grpSp>
          <p:nvGrpSpPr>
            <p:cNvPr id="25" name="Group 62">
              <a:extLst>
                <a:ext uri="{FF2B5EF4-FFF2-40B4-BE49-F238E27FC236}">
                  <a16:creationId xmlns:a16="http://schemas.microsoft.com/office/drawing/2014/main" xmlns="" id="{708D5672-FB0F-4A33-931C-CC6E1D1A34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8" y="2568"/>
              <a:ext cx="680" cy="454"/>
              <a:chOff x="2064" y="2840"/>
              <a:chExt cx="680" cy="454"/>
            </a:xfrm>
          </p:grpSpPr>
          <p:grpSp>
            <p:nvGrpSpPr>
              <p:cNvPr id="27" name="Group 63">
                <a:extLst>
                  <a:ext uri="{FF2B5EF4-FFF2-40B4-BE49-F238E27FC236}">
                    <a16:creationId xmlns:a16="http://schemas.microsoft.com/office/drawing/2014/main" xmlns="" id="{9CE911FE-6817-4E2B-8CE8-6614E9A140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64" y="2840"/>
                <a:ext cx="453" cy="454"/>
                <a:chOff x="2064" y="2840"/>
                <a:chExt cx="453" cy="454"/>
              </a:xfrm>
            </p:grpSpPr>
            <p:sp>
              <p:nvSpPr>
                <p:cNvPr id="29" name="Rectangle 64">
                  <a:extLst>
                    <a:ext uri="{FF2B5EF4-FFF2-40B4-BE49-F238E27FC236}">
                      <a16:creationId xmlns:a16="http://schemas.microsoft.com/office/drawing/2014/main" xmlns="" id="{0713EA66-C52A-4293-A77E-D3D066D3D1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64" y="2840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2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0" name="Rectangle 65">
                  <a:extLst>
                    <a:ext uri="{FF2B5EF4-FFF2-40B4-BE49-F238E27FC236}">
                      <a16:creationId xmlns:a16="http://schemas.microsoft.com/office/drawing/2014/main" xmlns="" id="{F75EDD1F-3873-46A1-806D-C15DE463E0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64" y="3067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2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1" name="Rectangle 66">
                  <a:extLst>
                    <a:ext uri="{FF2B5EF4-FFF2-40B4-BE49-F238E27FC236}">
                      <a16:creationId xmlns:a16="http://schemas.microsoft.com/office/drawing/2014/main" xmlns="" id="{76169695-E8BC-402A-A797-C04CCCB0D6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0" y="2840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2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28" name="Rectangle 67">
                <a:extLst>
                  <a:ext uri="{FF2B5EF4-FFF2-40B4-BE49-F238E27FC236}">
                    <a16:creationId xmlns:a16="http://schemas.microsoft.com/office/drawing/2014/main" xmlns="" id="{F9455C62-DFF7-459C-8AF8-AF2028E0F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7" y="2840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6" name="Text Box 74">
              <a:extLst>
                <a:ext uri="{FF2B5EF4-FFF2-40B4-BE49-F238E27FC236}">
                  <a16:creationId xmlns:a16="http://schemas.microsoft.com/office/drawing/2014/main" xmlns="" id="{F5BCBE4D-7A9A-4466-9728-3D2DC1B8C2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8" y="3158"/>
              <a:ext cx="635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上面</a:t>
              </a:r>
            </a:p>
          </p:txBody>
        </p:sp>
      </p:grpSp>
      <p:grpSp>
        <p:nvGrpSpPr>
          <p:cNvPr id="32" name="Group 78">
            <a:extLst>
              <a:ext uri="{FF2B5EF4-FFF2-40B4-BE49-F238E27FC236}">
                <a16:creationId xmlns:a16="http://schemas.microsoft.com/office/drawing/2014/main" xmlns="" id="{09E3F5A7-10E0-4FFC-BDA3-03DDD7DE9F03}"/>
              </a:ext>
            </a:extLst>
          </p:cNvPr>
          <p:cNvGrpSpPr>
            <a:grpSpLocks/>
          </p:cNvGrpSpPr>
          <p:nvPr/>
        </p:nvGrpSpPr>
        <p:grpSpPr bwMode="auto">
          <a:xfrm>
            <a:off x="5979118" y="2355727"/>
            <a:ext cx="1008062" cy="1520826"/>
            <a:chOff x="3061" y="2523"/>
            <a:chExt cx="635" cy="958"/>
          </a:xfrm>
        </p:grpSpPr>
        <p:grpSp>
          <p:nvGrpSpPr>
            <p:cNvPr id="33" name="Group 68">
              <a:extLst>
                <a:ext uri="{FF2B5EF4-FFF2-40B4-BE49-F238E27FC236}">
                  <a16:creationId xmlns:a16="http://schemas.microsoft.com/office/drawing/2014/main" xmlns="" id="{9F808935-BE56-4070-842D-CA2A76C80A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8" y="2523"/>
              <a:ext cx="454" cy="454"/>
              <a:chOff x="3061" y="2840"/>
              <a:chExt cx="454" cy="454"/>
            </a:xfrm>
          </p:grpSpPr>
          <p:grpSp>
            <p:nvGrpSpPr>
              <p:cNvPr id="35" name="Group 69">
                <a:extLst>
                  <a:ext uri="{FF2B5EF4-FFF2-40B4-BE49-F238E27FC236}">
                    <a16:creationId xmlns:a16="http://schemas.microsoft.com/office/drawing/2014/main" xmlns="" id="{BACD47E5-DCC0-4D8B-A8CC-33174D168C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61" y="2840"/>
                <a:ext cx="227" cy="454"/>
                <a:chOff x="3061" y="2840"/>
                <a:chExt cx="227" cy="454"/>
              </a:xfrm>
            </p:grpSpPr>
            <p:sp>
              <p:nvSpPr>
                <p:cNvPr id="37" name="Rectangle 70">
                  <a:extLst>
                    <a:ext uri="{FF2B5EF4-FFF2-40B4-BE49-F238E27FC236}">
                      <a16:creationId xmlns:a16="http://schemas.microsoft.com/office/drawing/2014/main" xmlns="" id="{9D6456EF-F3AC-4DB3-B2EE-AF8FE6064D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1" y="2840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2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8" name="Rectangle 71">
                  <a:extLst>
                    <a:ext uri="{FF2B5EF4-FFF2-40B4-BE49-F238E27FC236}">
                      <a16:creationId xmlns:a16="http://schemas.microsoft.com/office/drawing/2014/main" xmlns="" id="{57F372E7-2F39-471E-BF3B-B06B33A0DA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1" y="3067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2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36" name="Rectangle 72">
                <a:extLst>
                  <a:ext uri="{FF2B5EF4-FFF2-40B4-BE49-F238E27FC236}">
                    <a16:creationId xmlns:a16="http://schemas.microsoft.com/office/drawing/2014/main" xmlns="" id="{9BE4B07C-6732-4D62-8013-106E1C0757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8" y="3067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34" name="Text Box 75">
              <a:extLst>
                <a:ext uri="{FF2B5EF4-FFF2-40B4-BE49-F238E27FC236}">
                  <a16:creationId xmlns:a16="http://schemas.microsoft.com/office/drawing/2014/main" xmlns="" id="{D94C6262-6188-48E3-A798-00632E31B8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61" y="3113"/>
              <a:ext cx="635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左面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0" name="图片 39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1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663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7">
            <a:extLst>
              <a:ext uri="{FF2B5EF4-FFF2-40B4-BE49-F238E27FC236}">
                <a16:creationId xmlns:a16="http://schemas.microsoft.com/office/drawing/2014/main" xmlns="" id="{B7D8FD19-54E1-41C4-B901-4E433CB5A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842493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下面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的图形哪些是正方体的展开图，先想一想，再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试一试。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Group 27">
            <a:extLst>
              <a:ext uri="{FF2B5EF4-FFF2-40B4-BE49-F238E27FC236}">
                <a16:creationId xmlns:a16="http://schemas.microsoft.com/office/drawing/2014/main" xmlns="" id="{100C24C5-1142-4B1B-8D51-044C1CE41F82}"/>
              </a:ext>
            </a:extLst>
          </p:cNvPr>
          <p:cNvGrpSpPr>
            <a:grpSpLocks/>
          </p:cNvGrpSpPr>
          <p:nvPr/>
        </p:nvGrpSpPr>
        <p:grpSpPr bwMode="auto">
          <a:xfrm>
            <a:off x="3252052" y="1380447"/>
            <a:ext cx="631825" cy="1262062"/>
            <a:chOff x="3220" y="1820"/>
            <a:chExt cx="680" cy="1360"/>
          </a:xfrm>
        </p:grpSpPr>
        <p:sp>
          <p:nvSpPr>
            <p:cNvPr id="10" name="Rectangle 11">
              <a:extLst>
                <a:ext uri="{FF2B5EF4-FFF2-40B4-BE49-F238E27FC236}">
                  <a16:creationId xmlns:a16="http://schemas.microsoft.com/office/drawing/2014/main" xmlns="" id="{E46248F2-14AD-4E73-9EC1-4953E4595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0" y="182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Rectangle 22">
              <a:extLst>
                <a:ext uri="{FF2B5EF4-FFF2-40B4-BE49-F238E27FC236}">
                  <a16:creationId xmlns:a16="http://schemas.microsoft.com/office/drawing/2014/main" xmlns="" id="{C16114E8-5D0D-4941-8558-2084866F4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82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xmlns="" id="{26628243-90E9-4B60-97C4-79267B7E6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216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Rectangle 24">
              <a:extLst>
                <a:ext uri="{FF2B5EF4-FFF2-40B4-BE49-F238E27FC236}">
                  <a16:creationId xmlns:a16="http://schemas.microsoft.com/office/drawing/2014/main" xmlns="" id="{1A61E730-F92E-445D-91AE-11861BEAE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0" y="216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xmlns="" id="{9E7D58A4-3B7F-4CD0-9AEB-BAD49ECFC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250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Rectangle 26">
              <a:extLst>
                <a:ext uri="{FF2B5EF4-FFF2-40B4-BE49-F238E27FC236}">
                  <a16:creationId xmlns:a16="http://schemas.microsoft.com/office/drawing/2014/main" xmlns="" id="{94654407-5315-4871-AE05-C32835C9F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284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" name="Group 34">
            <a:extLst>
              <a:ext uri="{FF2B5EF4-FFF2-40B4-BE49-F238E27FC236}">
                <a16:creationId xmlns:a16="http://schemas.microsoft.com/office/drawing/2014/main" xmlns="" id="{CAC7A2E9-F134-47C1-91E9-EE917E7CBAED}"/>
              </a:ext>
            </a:extLst>
          </p:cNvPr>
          <p:cNvGrpSpPr>
            <a:grpSpLocks/>
          </p:cNvGrpSpPr>
          <p:nvPr/>
        </p:nvGrpSpPr>
        <p:grpSpPr bwMode="auto">
          <a:xfrm>
            <a:off x="5746629" y="1586227"/>
            <a:ext cx="901700" cy="898525"/>
            <a:chOff x="3787" y="1480"/>
            <a:chExt cx="1021" cy="1020"/>
          </a:xfrm>
        </p:grpSpPr>
        <p:sp>
          <p:nvSpPr>
            <p:cNvPr id="18" name="Rectangle 15">
              <a:extLst>
                <a:ext uri="{FF2B5EF4-FFF2-40B4-BE49-F238E27FC236}">
                  <a16:creationId xmlns:a16="http://schemas.microsoft.com/office/drawing/2014/main" xmlns="" id="{C7CF07AB-7DBE-4077-BB6B-DD0B0130C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" y="148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xmlns="" id="{54DCED0F-FBF8-4EC2-A8E7-3EBCA2B26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" y="182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Rectangle 29">
              <a:extLst>
                <a:ext uri="{FF2B5EF4-FFF2-40B4-BE49-F238E27FC236}">
                  <a16:creationId xmlns:a16="http://schemas.microsoft.com/office/drawing/2014/main" xmlns="" id="{78FE4BAC-C607-4F41-B2CE-7A210419A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7" y="182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Rectangle 30">
              <a:extLst>
                <a:ext uri="{FF2B5EF4-FFF2-40B4-BE49-F238E27FC236}">
                  <a16:creationId xmlns:a16="http://schemas.microsoft.com/office/drawing/2014/main" xmlns="" id="{EB22439C-2D7F-479A-89EB-FFD8B4C8D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8" y="182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Rectangle 31">
              <a:extLst>
                <a:ext uri="{FF2B5EF4-FFF2-40B4-BE49-F238E27FC236}">
                  <a16:creationId xmlns:a16="http://schemas.microsoft.com/office/drawing/2014/main" xmlns="" id="{FE46FE38-1AE2-4785-AB99-5172D38AE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8" y="216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Rectangle 32">
              <a:extLst>
                <a:ext uri="{FF2B5EF4-FFF2-40B4-BE49-F238E27FC236}">
                  <a16:creationId xmlns:a16="http://schemas.microsoft.com/office/drawing/2014/main" xmlns="" id="{6E0C0D6F-0944-401F-8BF6-EFD15E319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7" y="216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5" name="Group 39">
            <a:extLst>
              <a:ext uri="{FF2B5EF4-FFF2-40B4-BE49-F238E27FC236}">
                <a16:creationId xmlns:a16="http://schemas.microsoft.com/office/drawing/2014/main" xmlns="" id="{C8FF43B9-8E0E-4F69-BC20-BB4FE63A52F9}"/>
              </a:ext>
            </a:extLst>
          </p:cNvPr>
          <p:cNvGrpSpPr>
            <a:grpSpLocks/>
          </p:cNvGrpSpPr>
          <p:nvPr/>
        </p:nvGrpSpPr>
        <p:grpSpPr bwMode="auto">
          <a:xfrm>
            <a:off x="1070859" y="3360469"/>
            <a:ext cx="1620838" cy="649288"/>
            <a:chOff x="2086" y="2840"/>
            <a:chExt cx="1701" cy="681"/>
          </a:xfrm>
        </p:grpSpPr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xmlns="" id="{87C6C77A-E1E9-44D3-B8A2-75290C76D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6" y="3181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Rectangle 16">
              <a:extLst>
                <a:ext uri="{FF2B5EF4-FFF2-40B4-BE49-F238E27FC236}">
                  <a16:creationId xmlns:a16="http://schemas.microsoft.com/office/drawing/2014/main" xmlns="" id="{E09FC79C-6688-4490-B791-578C2264B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6" y="3181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Rectangle 35">
              <a:extLst>
                <a:ext uri="{FF2B5EF4-FFF2-40B4-BE49-F238E27FC236}">
                  <a16:creationId xmlns:a16="http://schemas.microsoft.com/office/drawing/2014/main" xmlns="" id="{0D60596E-2C40-4B14-BECF-BA42B8EA8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7" y="3181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Rectangle 36">
              <a:extLst>
                <a:ext uri="{FF2B5EF4-FFF2-40B4-BE49-F238E27FC236}">
                  <a16:creationId xmlns:a16="http://schemas.microsoft.com/office/drawing/2014/main" xmlns="" id="{6A4CF665-C6BC-4A90-8195-7DCD8FADE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7" y="3181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Rectangle 37">
              <a:extLst>
                <a:ext uri="{FF2B5EF4-FFF2-40B4-BE49-F238E27FC236}">
                  <a16:creationId xmlns:a16="http://schemas.microsoft.com/office/drawing/2014/main" xmlns="" id="{61EEAE1C-1687-436B-A371-CC460FB61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7" y="3181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Rectangle 38">
              <a:extLst>
                <a:ext uri="{FF2B5EF4-FFF2-40B4-BE49-F238E27FC236}">
                  <a16:creationId xmlns:a16="http://schemas.microsoft.com/office/drawing/2014/main" xmlns="" id="{F691332B-075F-4F23-8D1E-7071A1168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7" y="2840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2" name="Group 45">
            <a:extLst>
              <a:ext uri="{FF2B5EF4-FFF2-40B4-BE49-F238E27FC236}">
                <a16:creationId xmlns:a16="http://schemas.microsoft.com/office/drawing/2014/main" xmlns="" id="{B7071B28-4795-496A-94A1-73D4B869B5AA}"/>
              </a:ext>
            </a:extLst>
          </p:cNvPr>
          <p:cNvGrpSpPr>
            <a:grpSpLocks/>
          </p:cNvGrpSpPr>
          <p:nvPr/>
        </p:nvGrpSpPr>
        <p:grpSpPr bwMode="auto">
          <a:xfrm>
            <a:off x="4925318" y="3306438"/>
            <a:ext cx="1260475" cy="946150"/>
            <a:chOff x="3787" y="3067"/>
            <a:chExt cx="1361" cy="1021"/>
          </a:xfrm>
        </p:grpSpPr>
        <p:sp>
          <p:nvSpPr>
            <p:cNvPr id="33" name="Rectangle 12">
              <a:extLst>
                <a:ext uri="{FF2B5EF4-FFF2-40B4-BE49-F238E27FC236}">
                  <a16:creationId xmlns:a16="http://schemas.microsoft.com/office/drawing/2014/main" xmlns="" id="{FB2B828C-6645-4C39-8581-76323AF77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" y="3067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Rectangle 40">
              <a:extLst>
                <a:ext uri="{FF2B5EF4-FFF2-40B4-BE49-F238E27FC236}">
                  <a16:creationId xmlns:a16="http://schemas.microsoft.com/office/drawing/2014/main" xmlns="" id="{C3C555E2-BE86-4C49-8158-92C9F6B34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7" y="3067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Rectangle 41">
              <a:extLst>
                <a:ext uri="{FF2B5EF4-FFF2-40B4-BE49-F238E27FC236}">
                  <a16:creationId xmlns:a16="http://schemas.microsoft.com/office/drawing/2014/main" xmlns="" id="{474B6E89-B826-4D98-B4F9-7B80D6D762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7" y="3407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Rectangle 42">
              <a:extLst>
                <a:ext uri="{FF2B5EF4-FFF2-40B4-BE49-F238E27FC236}">
                  <a16:creationId xmlns:a16="http://schemas.microsoft.com/office/drawing/2014/main" xmlns="" id="{20569EFF-E5FA-43F1-B928-E95944D01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8" y="3407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Rectangle 43">
              <a:extLst>
                <a:ext uri="{FF2B5EF4-FFF2-40B4-BE49-F238E27FC236}">
                  <a16:creationId xmlns:a16="http://schemas.microsoft.com/office/drawing/2014/main" xmlns="" id="{58FDB4FC-04BE-470B-BB28-25335A65E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8" y="3748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Rectangle 44">
              <a:extLst>
                <a:ext uri="{FF2B5EF4-FFF2-40B4-BE49-F238E27FC236}">
                  <a16:creationId xmlns:a16="http://schemas.microsoft.com/office/drawing/2014/main" xmlns="" id="{E4704170-E5EB-4B97-BF8F-02A3EC5F2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" y="3748"/>
              <a:ext cx="340" cy="340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9" name="Group 54">
            <a:extLst>
              <a:ext uri="{FF2B5EF4-FFF2-40B4-BE49-F238E27FC236}">
                <a16:creationId xmlns:a16="http://schemas.microsoft.com/office/drawing/2014/main" xmlns="" id="{C0E0FF24-66C8-4CCE-BC70-A13250B2146C}"/>
              </a:ext>
            </a:extLst>
          </p:cNvPr>
          <p:cNvGrpSpPr>
            <a:grpSpLocks/>
          </p:cNvGrpSpPr>
          <p:nvPr/>
        </p:nvGrpSpPr>
        <p:grpSpPr bwMode="auto">
          <a:xfrm>
            <a:off x="934501" y="1518427"/>
            <a:ext cx="1271230" cy="947738"/>
            <a:chOff x="262" y="1480"/>
            <a:chExt cx="1030" cy="768"/>
          </a:xfrm>
        </p:grpSpPr>
        <p:sp>
          <p:nvSpPr>
            <p:cNvPr id="40" name="Rectangle 9">
              <a:extLst>
                <a:ext uri="{FF2B5EF4-FFF2-40B4-BE49-F238E27FC236}">
                  <a16:creationId xmlns:a16="http://schemas.microsoft.com/office/drawing/2014/main" xmlns="" id="{78942EC3-9619-4FB6-9A87-938390FE6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" y="1738"/>
              <a:ext cx="256" cy="256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xmlns="" id="{05DAC2ED-C29B-4B29-BD23-6450ECA1A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" y="1736"/>
              <a:ext cx="256" cy="256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Rectangle 18">
              <a:extLst>
                <a:ext uri="{FF2B5EF4-FFF2-40B4-BE49-F238E27FC236}">
                  <a16:creationId xmlns:a16="http://schemas.microsoft.com/office/drawing/2014/main" xmlns="" id="{470BA099-04B9-4105-AD92-3DB89ADC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" y="1480"/>
              <a:ext cx="256" cy="256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xmlns="" id="{266DCE07-BF56-49E3-919D-2D1167EFF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" y="1992"/>
              <a:ext cx="256" cy="256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4" name="Rectangle 50">
              <a:extLst>
                <a:ext uri="{FF2B5EF4-FFF2-40B4-BE49-F238E27FC236}">
                  <a16:creationId xmlns:a16="http://schemas.microsoft.com/office/drawing/2014/main" xmlns="" id="{0470D51C-C765-4B51-95C1-9403ACF58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" y="1736"/>
              <a:ext cx="256" cy="256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Rectangle 53">
              <a:extLst>
                <a:ext uri="{FF2B5EF4-FFF2-40B4-BE49-F238E27FC236}">
                  <a16:creationId xmlns:a16="http://schemas.microsoft.com/office/drawing/2014/main" xmlns="" id="{2AA2504F-EC42-4975-B389-57E69711A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44"/>
              <a:ext cx="256" cy="256"/>
            </a:xfrm>
            <a:prstGeom prst="rect">
              <a:avLst/>
            </a:prstGeom>
            <a:solidFill>
              <a:schemeClr val="folHlink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6" name="Text Box 55">
            <a:extLst>
              <a:ext uri="{FF2B5EF4-FFF2-40B4-BE49-F238E27FC236}">
                <a16:creationId xmlns:a16="http://schemas.microsoft.com/office/drawing/2014/main" xmlns="" id="{65AD1073-0150-4711-83F3-ECBA94539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3244" y="2796497"/>
            <a:ext cx="7207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b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</a:p>
        </p:txBody>
      </p:sp>
      <p:sp>
        <p:nvSpPr>
          <p:cNvPr id="47" name="Rectangle 56">
            <a:extLst>
              <a:ext uri="{FF2B5EF4-FFF2-40B4-BE49-F238E27FC236}">
                <a16:creationId xmlns:a16="http://schemas.microsoft.com/office/drawing/2014/main" xmlns="" id="{D188ED65-88A8-43BC-8A41-07F0BD32E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331" y="2796497"/>
            <a:ext cx="442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</a:p>
        </p:txBody>
      </p:sp>
      <p:sp>
        <p:nvSpPr>
          <p:cNvPr id="48" name="Rectangle 57">
            <a:extLst>
              <a:ext uri="{FF2B5EF4-FFF2-40B4-BE49-F238E27FC236}">
                <a16:creationId xmlns:a16="http://schemas.microsoft.com/office/drawing/2014/main" xmlns="" id="{2D3B419D-FE72-4D05-B76D-13094F7A3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8171" y="2709973"/>
            <a:ext cx="442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</a:p>
        </p:txBody>
      </p:sp>
      <p:sp>
        <p:nvSpPr>
          <p:cNvPr id="49" name="Rectangle 58">
            <a:extLst>
              <a:ext uri="{FF2B5EF4-FFF2-40B4-BE49-F238E27FC236}">
                <a16:creationId xmlns:a16="http://schemas.microsoft.com/office/drawing/2014/main" xmlns="" id="{861A252F-BE2D-4328-9D04-ADF0ED16F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7835" y="4121172"/>
            <a:ext cx="442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</a:p>
        </p:txBody>
      </p:sp>
      <p:sp>
        <p:nvSpPr>
          <p:cNvPr id="50" name="Rectangle 59">
            <a:extLst>
              <a:ext uri="{FF2B5EF4-FFF2-40B4-BE49-F238E27FC236}">
                <a16:creationId xmlns:a16="http://schemas.microsoft.com/office/drawing/2014/main" xmlns="" id="{6956A657-1655-4673-BE48-1B1A2C0A0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2633" y="4165653"/>
            <a:ext cx="4427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</a:p>
        </p:txBody>
      </p:sp>
      <p:sp>
        <p:nvSpPr>
          <p:cNvPr id="51" name="AutoShape 27">
            <a:extLst>
              <a:ext uri="{FF2B5EF4-FFF2-40B4-BE49-F238E27FC236}">
                <a16:creationId xmlns:a16="http://schemas.microsoft.com/office/drawing/2014/main" xmlns="" id="{76C308D6-4EE1-4E67-9BD2-BBBDBF8537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2395306"/>
            <a:ext cx="1008000" cy="468000"/>
          </a:xfrm>
          <a:prstGeom prst="wedgeRoundRectCallout">
            <a:avLst>
              <a:gd name="adj1" fmla="val -4262"/>
              <a:gd name="adj2" fmla="val -91972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可以。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AutoShape 27">
            <a:extLst>
              <a:ext uri="{FF2B5EF4-FFF2-40B4-BE49-F238E27FC236}">
                <a16:creationId xmlns:a16="http://schemas.microsoft.com/office/drawing/2014/main" xmlns="" id="{2CF7B329-626B-47D0-A513-E1CF19CF1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2008" y="1203598"/>
            <a:ext cx="1620000" cy="1404000"/>
          </a:xfrm>
          <a:prstGeom prst="wedgeRoundRectCallout">
            <a:avLst>
              <a:gd name="adj1" fmla="val -82508"/>
              <a:gd name="adj2" fmla="val -7803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一个顶点最多可以连接三个面，不可以。</a:t>
            </a:r>
          </a:p>
        </p:txBody>
      </p:sp>
      <p:sp>
        <p:nvSpPr>
          <p:cNvPr id="53" name="AutoShape 27">
            <a:extLst>
              <a:ext uri="{FF2B5EF4-FFF2-40B4-BE49-F238E27FC236}">
                <a16:creationId xmlns:a16="http://schemas.microsoft.com/office/drawing/2014/main" xmlns="" id="{5E54BA10-80AD-4A9A-8B02-48912585C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6344" y="1347613"/>
            <a:ext cx="1620000" cy="1404000"/>
          </a:xfrm>
          <a:prstGeom prst="wedgeRoundRectCallout">
            <a:avLst>
              <a:gd name="adj1" fmla="val -82508"/>
              <a:gd name="adj2" fmla="val -7803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一个顶点最多可以连接三个面，不可以。</a:t>
            </a:r>
          </a:p>
        </p:txBody>
      </p:sp>
      <p:sp>
        <p:nvSpPr>
          <p:cNvPr id="54" name="AutoShape 27">
            <a:extLst>
              <a:ext uri="{FF2B5EF4-FFF2-40B4-BE49-F238E27FC236}">
                <a16:creationId xmlns:a16="http://schemas.microsoft.com/office/drawing/2014/main" xmlns="" id="{3216F7AC-0E7F-46A5-81CB-30B69F2F8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7097" y="3291830"/>
            <a:ext cx="936000" cy="432000"/>
          </a:xfrm>
          <a:prstGeom prst="wedgeRoundRectCallout">
            <a:avLst>
              <a:gd name="adj1" fmla="val -65043"/>
              <a:gd name="adj2" fmla="val 94985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可以。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AutoShape 27">
            <a:extLst>
              <a:ext uri="{FF2B5EF4-FFF2-40B4-BE49-F238E27FC236}">
                <a16:creationId xmlns:a16="http://schemas.microsoft.com/office/drawing/2014/main" xmlns="" id="{B7D05458-6C06-41CC-A1DD-C26EEA3D9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8692" y="3291830"/>
            <a:ext cx="1609180" cy="1049630"/>
          </a:xfrm>
          <a:prstGeom prst="wedgeRoundRectCallout">
            <a:avLst>
              <a:gd name="adj1" fmla="val -69413"/>
              <a:gd name="adj2" fmla="val 5843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不可以。横排最多只有四个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面。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7" name="图片 5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175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987824" y="1673245"/>
            <a:ext cx="469548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70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830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622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>
            <a:extLst>
              <a:ext uri="{FF2B5EF4-FFF2-40B4-BE49-F238E27FC236}">
                <a16:creationId xmlns:a16="http://schemas.microsoft.com/office/drawing/2014/main" xmlns="" id="{04F699F1-FB63-4A02-AB0A-9819FDCFC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486420"/>
            <a:ext cx="838842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画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出两条直线，在什么情况下两条直线互相垂直？在什么情况下两条直线互相平行？</a:t>
            </a:r>
          </a:p>
        </p:txBody>
      </p:sp>
      <p:sp>
        <p:nvSpPr>
          <p:cNvPr id="9" name="Line 3">
            <a:extLst>
              <a:ext uri="{FF2B5EF4-FFF2-40B4-BE49-F238E27FC236}">
                <a16:creationId xmlns:a16="http://schemas.microsoft.com/office/drawing/2014/main" xmlns="" id="{9AD4981F-4EE4-4078-9105-C8197329AAA4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0092" y="1621370"/>
            <a:ext cx="1055352" cy="79782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Line 4">
            <a:extLst>
              <a:ext uri="{FF2B5EF4-FFF2-40B4-BE49-F238E27FC236}">
                <a16:creationId xmlns:a16="http://schemas.microsoft.com/office/drawing/2014/main" xmlns="" id="{FECD8426-A6F3-4479-910A-7E5ACCB898E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46645" y="1992259"/>
            <a:ext cx="1447499" cy="4590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Line 5">
            <a:extLst>
              <a:ext uri="{FF2B5EF4-FFF2-40B4-BE49-F238E27FC236}">
                <a16:creationId xmlns:a16="http://schemas.microsoft.com/office/drawing/2014/main" xmlns="" id="{B5A79BF5-C586-480A-A9D0-B7C423F4EAB1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6295" y="3236117"/>
            <a:ext cx="236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xmlns="" id="{2848C36C-3F0E-453E-8E19-A23A1B64EBD5}"/>
              </a:ext>
            </a:extLst>
          </p:cNvPr>
          <p:cNvSpPr>
            <a:spLocks/>
          </p:cNvSpPr>
          <p:nvPr/>
        </p:nvSpPr>
        <p:spPr bwMode="auto">
          <a:xfrm>
            <a:off x="1116223" y="3891619"/>
            <a:ext cx="2419350" cy="17463"/>
          </a:xfrm>
          <a:custGeom>
            <a:avLst/>
            <a:gdLst>
              <a:gd name="T0" fmla="*/ 0 w 1524"/>
              <a:gd name="T1" fmla="*/ 11 h 11"/>
              <a:gd name="T2" fmla="*/ 1524 w 1524"/>
              <a:gd name="T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524" h="11">
                <a:moveTo>
                  <a:pt x="0" y="11"/>
                </a:moveTo>
                <a:lnTo>
                  <a:pt x="1524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Line 7">
            <a:extLst>
              <a:ext uri="{FF2B5EF4-FFF2-40B4-BE49-F238E27FC236}">
                <a16:creationId xmlns:a16="http://schemas.microsoft.com/office/drawing/2014/main" xmlns="" id="{C2883535-424B-4CCC-B84E-8645B042BCD5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7404" y="1917663"/>
            <a:ext cx="354205" cy="7078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Line 8">
            <a:extLst>
              <a:ext uri="{FF2B5EF4-FFF2-40B4-BE49-F238E27FC236}">
                <a16:creationId xmlns:a16="http://schemas.microsoft.com/office/drawing/2014/main" xmlns="" id="{A45BCA61-A394-4239-BB4E-A18F434C8642}"/>
              </a:ext>
            </a:extLst>
          </p:cNvPr>
          <p:cNvSpPr>
            <a:spLocks noChangeShapeType="1"/>
          </p:cNvSpPr>
          <p:nvPr/>
        </p:nvSpPr>
        <p:spPr bwMode="auto">
          <a:xfrm>
            <a:off x="3331218" y="1778912"/>
            <a:ext cx="1111174" cy="68150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Group 9">
            <a:extLst>
              <a:ext uri="{FF2B5EF4-FFF2-40B4-BE49-F238E27FC236}">
                <a16:creationId xmlns:a16="http://schemas.microsoft.com/office/drawing/2014/main" xmlns="" id="{59EDF39E-6395-49DE-84D9-20C4AA135512}"/>
              </a:ext>
            </a:extLst>
          </p:cNvPr>
          <p:cNvGrpSpPr>
            <a:grpSpLocks/>
          </p:cNvGrpSpPr>
          <p:nvPr/>
        </p:nvGrpSpPr>
        <p:grpSpPr bwMode="auto">
          <a:xfrm>
            <a:off x="4213996" y="2875962"/>
            <a:ext cx="2419350" cy="1637501"/>
            <a:chOff x="1056" y="2544"/>
            <a:chExt cx="1824" cy="1368"/>
          </a:xfrm>
          <a:noFill/>
        </p:grpSpPr>
        <p:sp>
          <p:nvSpPr>
            <p:cNvPr id="17" name="AutoShape 10">
              <a:extLst>
                <a:ext uri="{FF2B5EF4-FFF2-40B4-BE49-F238E27FC236}">
                  <a16:creationId xmlns:a16="http://schemas.microsoft.com/office/drawing/2014/main" xmlns="" id="{67BE513F-F061-4531-9371-73AB04473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976"/>
              <a:ext cx="1824" cy="480"/>
            </a:xfrm>
            <a:prstGeom prst="parallelogram">
              <a:avLst>
                <a:gd name="adj" fmla="val 95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Line 11">
              <a:extLst>
                <a:ext uri="{FF2B5EF4-FFF2-40B4-BE49-F238E27FC236}">
                  <a16:creationId xmlns:a16="http://schemas.microsoft.com/office/drawing/2014/main" xmlns="" id="{56F783DA-20AC-4E08-A20B-E1DB881E91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36" y="3024"/>
              <a:ext cx="336" cy="336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xmlns="" id="{937C1D7F-93C3-43F7-968D-F6DC7D58C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8" y="2544"/>
              <a:ext cx="300" cy="672"/>
            </a:xfrm>
            <a:custGeom>
              <a:avLst/>
              <a:gdLst>
                <a:gd name="T0" fmla="*/ 300 w 300"/>
                <a:gd name="T1" fmla="*/ 0 h 672"/>
                <a:gd name="T2" fmla="*/ 0 w 300"/>
                <a:gd name="T3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672">
                  <a:moveTo>
                    <a:pt x="300" y="0"/>
                  </a:moveTo>
                  <a:lnTo>
                    <a:pt x="0" y="672"/>
                  </a:lnTo>
                </a:path>
              </a:pathLst>
            </a:custGeom>
            <a:grp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xmlns="" id="{94AF36DB-4775-4171-82EB-870329DA0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3456"/>
              <a:ext cx="192" cy="456"/>
            </a:xfrm>
            <a:custGeom>
              <a:avLst/>
              <a:gdLst>
                <a:gd name="T0" fmla="*/ 192 w 192"/>
                <a:gd name="T1" fmla="*/ 0 h 456"/>
                <a:gd name="T2" fmla="*/ 0 w 192"/>
                <a:gd name="T3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2" h="456">
                  <a:moveTo>
                    <a:pt x="192" y="0"/>
                  </a:moveTo>
                  <a:lnTo>
                    <a:pt x="0" y="456"/>
                  </a:lnTo>
                </a:path>
              </a:pathLst>
            </a:custGeom>
            <a:grp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" name="Line 9">
            <a:extLst>
              <a:ext uri="{FF2B5EF4-FFF2-40B4-BE49-F238E27FC236}">
                <a16:creationId xmlns:a16="http://schemas.microsoft.com/office/drawing/2014/main" xmlns="" id="{D101362B-59B2-422F-BE33-3393D894EAF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9093" y="2016125"/>
            <a:ext cx="1905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600" b="1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xmlns="" id="{D7800C8E-245A-48B9-B07D-9AC5160CC81B}"/>
              </a:ext>
            </a:extLst>
          </p:cNvPr>
          <p:cNvSpPr>
            <a:spLocks noChangeShapeType="1"/>
          </p:cNvSpPr>
          <p:nvPr/>
        </p:nvSpPr>
        <p:spPr bwMode="auto">
          <a:xfrm>
            <a:off x="7409661" y="1241206"/>
            <a:ext cx="0" cy="1905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xmlns="" id="{708FB559-7680-4094-AF86-EB9DF3C3405B}"/>
              </a:ext>
            </a:extLst>
          </p:cNvPr>
          <p:cNvSpPr>
            <a:spLocks/>
          </p:cNvSpPr>
          <p:nvPr/>
        </p:nvSpPr>
        <p:spPr bwMode="auto">
          <a:xfrm>
            <a:off x="7380312" y="1873250"/>
            <a:ext cx="133350" cy="133350"/>
          </a:xfrm>
          <a:custGeom>
            <a:avLst/>
            <a:gdLst>
              <a:gd name="T0" fmla="*/ 84 w 84"/>
              <a:gd name="T1" fmla="*/ 84 h 84"/>
              <a:gd name="T2" fmla="*/ 84 w 84"/>
              <a:gd name="T3" fmla="*/ 0 h 84"/>
              <a:gd name="T4" fmla="*/ 0 w 84"/>
              <a:gd name="T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4" h="84">
                <a:moveTo>
                  <a:pt x="84" y="84"/>
                </a:moveTo>
                <a:lnTo>
                  <a:pt x="84" y="0"/>
                </a:lnTo>
                <a:lnTo>
                  <a:pt x="0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endParaRPr lang="zh-CN" altLang="en-US" sz="1600" b="1"/>
          </a:p>
        </p:txBody>
      </p:sp>
      <p:sp>
        <p:nvSpPr>
          <p:cNvPr id="26" name="Text Box 13">
            <a:extLst>
              <a:ext uri="{FF2B5EF4-FFF2-40B4-BE49-F238E27FC236}">
                <a16:creationId xmlns:a16="http://schemas.microsoft.com/office/drawing/2014/main" xmlns="" id="{2CDF2DE6-5C4A-4C49-AE02-29D67EF12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0983" y="1563638"/>
            <a:ext cx="803425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垂足</a:t>
            </a:r>
          </a:p>
        </p:txBody>
      </p:sp>
      <p:sp>
        <p:nvSpPr>
          <p:cNvPr id="27" name="AutoShape 27">
            <a:extLst>
              <a:ext uri="{FF2B5EF4-FFF2-40B4-BE49-F238E27FC236}">
                <a16:creationId xmlns:a16="http://schemas.microsoft.com/office/drawing/2014/main" xmlns="" id="{1143C5B2-2D68-4240-AE91-5EBA844F3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2388667"/>
            <a:ext cx="1804191" cy="418290"/>
          </a:xfrm>
          <a:prstGeom prst="wedgeRoundRectCallout">
            <a:avLst>
              <a:gd name="adj1" fmla="val -4262"/>
              <a:gd name="adj2" fmla="val -91972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两条直线相交</a:t>
            </a:r>
          </a:p>
        </p:txBody>
      </p:sp>
      <p:sp>
        <p:nvSpPr>
          <p:cNvPr id="28" name="AutoShape 27">
            <a:extLst>
              <a:ext uri="{FF2B5EF4-FFF2-40B4-BE49-F238E27FC236}">
                <a16:creationId xmlns:a16="http://schemas.microsoft.com/office/drawing/2014/main" xmlns="" id="{8E9080E6-E22B-4B71-BEEC-6E9E13703B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746" y="1491630"/>
            <a:ext cx="2138980" cy="670375"/>
          </a:xfrm>
          <a:prstGeom prst="wedgeRoundRectCallout">
            <a:avLst>
              <a:gd name="adj1" fmla="val -43023"/>
              <a:gd name="adj2" fmla="val 64892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直线会无限延长，两直线也相交。</a:t>
            </a:r>
          </a:p>
        </p:txBody>
      </p:sp>
      <p:sp>
        <p:nvSpPr>
          <p:cNvPr id="29" name="AutoShape 27">
            <a:extLst>
              <a:ext uri="{FF2B5EF4-FFF2-40B4-BE49-F238E27FC236}">
                <a16:creationId xmlns:a16="http://schemas.microsoft.com/office/drawing/2014/main" xmlns="" id="{0A45F126-C5DB-4FB5-82E9-CF5493102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5295" y="2325757"/>
            <a:ext cx="2309153" cy="670375"/>
          </a:xfrm>
          <a:prstGeom prst="wedgeRoundRectCallout">
            <a:avLst>
              <a:gd name="adj1" fmla="val -7873"/>
              <a:gd name="adj2" fmla="val -92966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两直线相交成直角，两直线互相垂直。</a:t>
            </a:r>
          </a:p>
        </p:txBody>
      </p:sp>
      <p:sp>
        <p:nvSpPr>
          <p:cNvPr id="30" name="Line 14">
            <a:extLst>
              <a:ext uri="{FF2B5EF4-FFF2-40B4-BE49-F238E27FC236}">
                <a16:creationId xmlns:a16="http://schemas.microsoft.com/office/drawing/2014/main" xmlns="" id="{A3890C94-74E8-4D6A-A17F-FA29FFCE930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19657" y="3236117"/>
            <a:ext cx="13878" cy="65549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600" b="1"/>
          </a:p>
        </p:txBody>
      </p:sp>
      <p:sp>
        <p:nvSpPr>
          <p:cNvPr id="31" name="Line 15">
            <a:extLst>
              <a:ext uri="{FF2B5EF4-FFF2-40B4-BE49-F238E27FC236}">
                <a16:creationId xmlns:a16="http://schemas.microsoft.com/office/drawing/2014/main" xmlns="" id="{39B1576C-3917-4188-81E5-D78C1A54BE4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60784" y="3236117"/>
            <a:ext cx="0" cy="655499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600" b="1"/>
          </a:p>
        </p:txBody>
      </p:sp>
      <p:sp>
        <p:nvSpPr>
          <p:cNvPr id="32" name="Line 16">
            <a:extLst>
              <a:ext uri="{FF2B5EF4-FFF2-40B4-BE49-F238E27FC236}">
                <a16:creationId xmlns:a16="http://schemas.microsoft.com/office/drawing/2014/main" xmlns="" id="{9CB5A963-C781-4512-9B99-7605DF6EC847}"/>
              </a:ext>
            </a:extLst>
          </p:cNvPr>
          <p:cNvSpPr>
            <a:spLocks noChangeShapeType="1"/>
          </p:cNvSpPr>
          <p:nvPr/>
        </p:nvSpPr>
        <p:spPr bwMode="auto">
          <a:xfrm>
            <a:off x="2950157" y="3228430"/>
            <a:ext cx="2" cy="67086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600" b="1"/>
          </a:p>
        </p:txBody>
      </p:sp>
      <p:sp>
        <p:nvSpPr>
          <p:cNvPr id="33" name="AutoShape 27">
            <a:extLst>
              <a:ext uri="{FF2B5EF4-FFF2-40B4-BE49-F238E27FC236}">
                <a16:creationId xmlns:a16="http://schemas.microsoft.com/office/drawing/2014/main" xmlns="" id="{97FC8F1A-DF41-41FE-8702-CAF7EC8FF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572" y="4184766"/>
            <a:ext cx="2777037" cy="670375"/>
          </a:xfrm>
          <a:prstGeom prst="wedgeRoundRectCallout">
            <a:avLst>
              <a:gd name="adj1" fmla="val -6038"/>
              <a:gd name="adj2" fmla="val -85303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两条直线永远不会相交，平行线之间处处相等。</a:t>
            </a:r>
          </a:p>
        </p:txBody>
      </p:sp>
      <p:sp>
        <p:nvSpPr>
          <p:cNvPr id="34" name="AutoShape 27">
            <a:extLst>
              <a:ext uri="{FF2B5EF4-FFF2-40B4-BE49-F238E27FC236}">
                <a16:creationId xmlns:a16="http://schemas.microsoft.com/office/drawing/2014/main" xmlns="" id="{1477DA65-BEFB-4048-A8D5-6C4E40189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4205631"/>
            <a:ext cx="3060885" cy="670375"/>
          </a:xfrm>
          <a:prstGeom prst="wedgeRoundRectCallout">
            <a:avLst>
              <a:gd name="adj1" fmla="val -38732"/>
              <a:gd name="adj2" fmla="val -83770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不在同一平面内。平行与垂直的前提是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同一平面内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3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8" name="图片 3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059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08642E-6 L 0.09167 -3.08642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08642E-6 L 0.075 -3.08642E-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8" grpId="0" animBg="1"/>
      <p:bldP spid="29" grpId="0" animBg="1"/>
      <p:bldP spid="33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>
            <a:extLst>
              <a:ext uri="{FF2B5EF4-FFF2-40B4-BE49-F238E27FC236}">
                <a16:creationId xmlns:a16="http://schemas.microsoft.com/office/drawing/2014/main" xmlns="" id="{BFCCC04E-BF65-43DC-91C6-94D58B309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859448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分别画出直线、射线和线段，并说一说他们的联系与区别。</a:t>
            </a: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3201CBC2-BEA9-480A-BE45-49EEAC557706}"/>
              </a:ext>
            </a:extLst>
          </p:cNvPr>
          <p:cNvSpPr>
            <a:spLocks/>
          </p:cNvSpPr>
          <p:nvPr/>
        </p:nvSpPr>
        <p:spPr bwMode="auto">
          <a:xfrm>
            <a:off x="683568" y="1779662"/>
            <a:ext cx="1790700" cy="1588"/>
          </a:xfrm>
          <a:custGeom>
            <a:avLst/>
            <a:gdLst>
              <a:gd name="T0" fmla="*/ 0 w 1128"/>
              <a:gd name="T1" fmla="*/ 0 h 1"/>
              <a:gd name="T2" fmla="*/ 1128 w 1128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8" h="1">
                <a:moveTo>
                  <a:pt x="0" y="0"/>
                </a:moveTo>
                <a:lnTo>
                  <a:pt x="1128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xmlns="" id="{03A6FBB1-1BD8-43E7-BA19-128AEDF965AF}"/>
              </a:ext>
            </a:extLst>
          </p:cNvPr>
          <p:cNvSpPr>
            <a:spLocks/>
          </p:cNvSpPr>
          <p:nvPr/>
        </p:nvSpPr>
        <p:spPr bwMode="auto">
          <a:xfrm>
            <a:off x="3464868" y="1779662"/>
            <a:ext cx="819150" cy="1588"/>
          </a:xfrm>
          <a:custGeom>
            <a:avLst/>
            <a:gdLst>
              <a:gd name="T0" fmla="*/ 0 w 516"/>
              <a:gd name="T1" fmla="*/ 0 h 1"/>
              <a:gd name="T2" fmla="*/ 516 w 516"/>
              <a:gd name="T3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6" h="1">
                <a:moveTo>
                  <a:pt x="0" y="0"/>
                </a:moveTo>
                <a:lnTo>
                  <a:pt x="516" y="1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xmlns="" id="{0141079B-D07F-45DE-BD4F-137FDFDBE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0985" y="1984656"/>
            <a:ext cx="10871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线 段</a:t>
            </a:r>
          </a:p>
        </p:txBody>
      </p:sp>
      <p:sp>
        <p:nvSpPr>
          <p:cNvPr id="12" name="Line 8">
            <a:extLst>
              <a:ext uri="{FF2B5EF4-FFF2-40B4-BE49-F238E27FC236}">
                <a16:creationId xmlns:a16="http://schemas.microsoft.com/office/drawing/2014/main" xmlns="" id="{B66AFD8A-D852-4CE4-891F-13847BACBF39}"/>
              </a:ext>
            </a:extLst>
          </p:cNvPr>
          <p:cNvSpPr>
            <a:spLocks noChangeShapeType="1"/>
          </p:cNvSpPr>
          <p:nvPr/>
        </p:nvSpPr>
        <p:spPr bwMode="auto">
          <a:xfrm>
            <a:off x="4284018" y="1779662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xmlns="" id="{9DEF38BD-5321-42A3-B75E-556339DCF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5693" y="1984656"/>
            <a:ext cx="14287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射  线</a:t>
            </a:r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xmlns="" id="{4A45BAD8-2934-4E24-8FCF-7FD0E5952DCD}"/>
              </a:ext>
            </a:extLst>
          </p:cNvPr>
          <p:cNvSpPr>
            <a:spLocks/>
          </p:cNvSpPr>
          <p:nvPr/>
        </p:nvSpPr>
        <p:spPr bwMode="auto">
          <a:xfrm>
            <a:off x="6798618" y="1798712"/>
            <a:ext cx="876300" cy="1588"/>
          </a:xfrm>
          <a:custGeom>
            <a:avLst/>
            <a:gdLst>
              <a:gd name="T0" fmla="*/ 0 w 552"/>
              <a:gd name="T1" fmla="*/ 0 h 1"/>
              <a:gd name="T2" fmla="*/ 552 w 552"/>
              <a:gd name="T3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2" h="1">
                <a:moveTo>
                  <a:pt x="0" y="0"/>
                </a:moveTo>
                <a:lnTo>
                  <a:pt x="552" y="1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Line 11">
            <a:extLst>
              <a:ext uri="{FF2B5EF4-FFF2-40B4-BE49-F238E27FC236}">
                <a16:creationId xmlns:a16="http://schemas.microsoft.com/office/drawing/2014/main" xmlns="" id="{33430FC9-6C5C-4405-94A8-63B45E82C94A}"/>
              </a:ext>
            </a:extLst>
          </p:cNvPr>
          <p:cNvSpPr>
            <a:spLocks noChangeShapeType="1"/>
          </p:cNvSpPr>
          <p:nvPr/>
        </p:nvSpPr>
        <p:spPr bwMode="auto">
          <a:xfrm>
            <a:off x="7674918" y="1798712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Line 12">
            <a:extLst>
              <a:ext uri="{FF2B5EF4-FFF2-40B4-BE49-F238E27FC236}">
                <a16:creationId xmlns:a16="http://schemas.microsoft.com/office/drawing/2014/main" xmlns="" id="{D4EF0064-3677-4B8E-8A91-C9CE54850B2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98518" y="1798712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 Box 13">
            <a:extLst>
              <a:ext uri="{FF2B5EF4-FFF2-40B4-BE49-F238E27FC236}">
                <a16:creationId xmlns:a16="http://schemas.microsoft.com/office/drawing/2014/main" xmlns="" id="{6BEF447C-80B4-4712-ABE1-7E622097F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6668" y="1984656"/>
            <a:ext cx="15097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  线</a:t>
            </a:r>
          </a:p>
        </p:txBody>
      </p:sp>
      <p:sp>
        <p:nvSpPr>
          <p:cNvPr id="20" name="Text Box 14">
            <a:extLst>
              <a:ext uri="{FF2B5EF4-FFF2-40B4-BE49-F238E27FC236}">
                <a16:creationId xmlns:a16="http://schemas.microsoft.com/office/drawing/2014/main" xmlns="" id="{5AE15C34-71F6-43D3-9CC6-FA42BC3A85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768" y="2675012"/>
            <a:ext cx="22399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两个端点</a:t>
            </a:r>
          </a:p>
        </p:txBody>
      </p:sp>
      <p:sp>
        <p:nvSpPr>
          <p:cNvPr id="21" name="Text Box 15">
            <a:extLst>
              <a:ext uri="{FF2B5EF4-FFF2-40B4-BE49-F238E27FC236}">
                <a16:creationId xmlns:a16="http://schemas.microsoft.com/office/drawing/2014/main" xmlns="" id="{EDCD7CC7-4130-4A82-A6A3-93F94D76E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7093" y="2662312"/>
            <a:ext cx="20335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一个端点</a:t>
            </a:r>
          </a:p>
        </p:txBody>
      </p:sp>
      <p:sp>
        <p:nvSpPr>
          <p:cNvPr id="22" name="Text Box 16">
            <a:extLst>
              <a:ext uri="{FF2B5EF4-FFF2-40B4-BE49-F238E27FC236}">
                <a16:creationId xmlns:a16="http://schemas.microsoft.com/office/drawing/2014/main" xmlns="" id="{BC2EC97A-5D57-4B27-B066-30EC86776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9843" y="2700412"/>
            <a:ext cx="18176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无端点</a:t>
            </a:r>
          </a:p>
        </p:txBody>
      </p:sp>
      <p:sp>
        <p:nvSpPr>
          <p:cNvPr id="23" name="Text Box 17">
            <a:extLst>
              <a:ext uri="{FF2B5EF4-FFF2-40B4-BE49-F238E27FC236}">
                <a16:creationId xmlns:a16="http://schemas.microsoft.com/office/drawing/2014/main" xmlns="" id="{D8C60007-8281-4439-97E8-8E65514A6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243" y="3576712"/>
            <a:ext cx="16906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有限长</a:t>
            </a:r>
          </a:p>
        </p:txBody>
      </p:sp>
      <p:sp>
        <p:nvSpPr>
          <p:cNvPr id="24" name="Text Box 18">
            <a:extLst>
              <a:ext uri="{FF2B5EF4-FFF2-40B4-BE49-F238E27FC236}">
                <a16:creationId xmlns:a16="http://schemas.microsoft.com/office/drawing/2014/main" xmlns="" id="{FF97F026-1C64-4D53-B902-9C3A969D2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5693" y="3576712"/>
            <a:ext cx="18049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无限长</a:t>
            </a:r>
          </a:p>
        </p:txBody>
      </p:sp>
      <p:sp>
        <p:nvSpPr>
          <p:cNvPr id="25" name="Text Box 19">
            <a:extLst>
              <a:ext uri="{FF2B5EF4-FFF2-40B4-BE49-F238E27FC236}">
                <a16:creationId xmlns:a16="http://schemas.microsoft.com/office/drawing/2014/main" xmlns="" id="{3B0BCBCB-1A31-493A-9DD3-E50A64B13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6668" y="3570362"/>
            <a:ext cx="17478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无限长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643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8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339502"/>
            <a:ext cx="8352928" cy="936104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读出钟面上的时刻，并说出分针和时针组成的是什么角。　</a:t>
            </a: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49F4B557-6BC8-4D4A-9B04-167CD67BCFC2}"/>
              </a:ext>
            </a:extLst>
          </p:cNvPr>
          <p:cNvGrpSpPr/>
          <p:nvPr/>
        </p:nvGrpSpPr>
        <p:grpSpPr>
          <a:xfrm>
            <a:off x="993514" y="1274628"/>
            <a:ext cx="1427596" cy="1385272"/>
            <a:chOff x="926833" y="1363008"/>
            <a:chExt cx="1427596" cy="1286364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85226ED4-8C57-484B-B8D4-1217C1AAF7FE}"/>
                </a:ext>
              </a:extLst>
            </p:cNvPr>
            <p:cNvGrpSpPr/>
            <p:nvPr/>
          </p:nvGrpSpPr>
          <p:grpSpPr>
            <a:xfrm>
              <a:off x="926833" y="1363008"/>
              <a:ext cx="1427596" cy="1286364"/>
              <a:chOff x="1052027" y="2001988"/>
              <a:chExt cx="1999385" cy="1963681"/>
            </a:xfrm>
          </p:grpSpPr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xmlns="" id="{86543A25-8908-4242-B6F7-43CF27CA04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052027" y="2001988"/>
                <a:ext cx="1999385" cy="1963681"/>
              </a:xfrm>
              <a:prstGeom prst="rect">
                <a:avLst/>
              </a:prstGeom>
            </p:spPr>
          </p:pic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xmlns="" id="{6EC00102-42E1-40EF-A432-2DB98A6AC02B}"/>
                  </a:ext>
                </a:extLst>
              </p:cNvPr>
              <p:cNvCxnSpPr/>
              <p:nvPr/>
            </p:nvCxnSpPr>
            <p:spPr>
              <a:xfrm>
                <a:off x="2051719" y="3003925"/>
                <a:ext cx="57606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>
                <a:extLst>
                  <a:ext uri="{FF2B5EF4-FFF2-40B4-BE49-F238E27FC236}">
                    <a16:creationId xmlns:a16="http://schemas.microsoft.com/office/drawing/2014/main" xmlns="" id="{84CD9D80-3CB1-4621-A1F0-5756905F4B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1719" y="2651097"/>
                <a:ext cx="530826" cy="35282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7" name="图片 56">
              <a:extLst>
                <a:ext uri="{FF2B5EF4-FFF2-40B4-BE49-F238E27FC236}">
                  <a16:creationId xmlns:a16="http://schemas.microsoft.com/office/drawing/2014/main" xmlns="" id="{754B02D7-DD20-435C-9003-A4222B4A4E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50143" y="2118786"/>
              <a:ext cx="180975" cy="123825"/>
            </a:xfrm>
            <a:prstGeom prst="rect">
              <a:avLst/>
            </a:prstGeom>
          </p:spPr>
        </p:pic>
      </p:grpSp>
      <p:pic>
        <p:nvPicPr>
          <p:cNvPr id="69" name="图片 68">
            <a:extLst>
              <a:ext uri="{FF2B5EF4-FFF2-40B4-BE49-F238E27FC236}">
                <a16:creationId xmlns:a16="http://schemas.microsoft.com/office/drawing/2014/main" xmlns="" id="{E8476C55-15DE-4D0B-8A1B-0F26F4A84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3429" y="2181128"/>
            <a:ext cx="180975" cy="133346"/>
          </a:xfrm>
          <a:prstGeom prst="rect">
            <a:avLst/>
          </a:prstGeom>
        </p:spPr>
      </p:pic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C0B4C459-25A0-47DE-B715-A0D8C965C796}"/>
              </a:ext>
            </a:extLst>
          </p:cNvPr>
          <p:cNvGrpSpPr/>
          <p:nvPr/>
        </p:nvGrpSpPr>
        <p:grpSpPr>
          <a:xfrm>
            <a:off x="4465831" y="1242395"/>
            <a:ext cx="1558398" cy="1445442"/>
            <a:chOff x="4349963" y="1322117"/>
            <a:chExt cx="1558398" cy="1342238"/>
          </a:xfrm>
        </p:grpSpPr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A853324C-02BC-447E-802C-66DA71CE69E8}"/>
                </a:ext>
              </a:extLst>
            </p:cNvPr>
            <p:cNvGrpSpPr/>
            <p:nvPr/>
          </p:nvGrpSpPr>
          <p:grpSpPr>
            <a:xfrm>
              <a:off x="4349963" y="1322117"/>
              <a:ext cx="1558398" cy="1342238"/>
              <a:chOff x="1052027" y="2001988"/>
              <a:chExt cx="1999385" cy="1963681"/>
            </a:xfrm>
          </p:grpSpPr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xmlns="" id="{385DAF70-DFFE-4182-A71D-B680B99111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052027" y="2001988"/>
                <a:ext cx="1999385" cy="1963681"/>
              </a:xfrm>
              <a:prstGeom prst="rect">
                <a:avLst/>
              </a:prstGeom>
            </p:spPr>
          </p:pic>
          <p:cxnSp>
            <p:nvCxnSpPr>
              <p:cNvPr id="49" name="直接连接符 48">
                <a:extLst>
                  <a:ext uri="{FF2B5EF4-FFF2-40B4-BE49-F238E27FC236}">
                    <a16:creationId xmlns:a16="http://schemas.microsoft.com/office/drawing/2014/main" xmlns="" id="{DEF011C1-AD66-40F7-9445-69605B6F65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56083" y="3003925"/>
                <a:ext cx="495636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:a16="http://schemas.microsoft.com/office/drawing/2014/main" xmlns="" id="{7F7F52AA-E435-4D1F-A10C-0E7DBC2467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1719" y="2340647"/>
                <a:ext cx="0" cy="66327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6" name="图片 65">
              <a:extLst>
                <a:ext uri="{FF2B5EF4-FFF2-40B4-BE49-F238E27FC236}">
                  <a16:creationId xmlns:a16="http://schemas.microsoft.com/office/drawing/2014/main" xmlns="" id="{F2EADB5F-2FC4-4BF0-81F5-9BF744D58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40723" y="2142953"/>
              <a:ext cx="180975" cy="123825"/>
            </a:xfrm>
            <a:prstGeom prst="rect">
              <a:avLst/>
            </a:prstGeom>
          </p:spPr>
        </p:pic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C04B24DD-F016-443F-A9A7-50CF4967625F}"/>
              </a:ext>
            </a:extLst>
          </p:cNvPr>
          <p:cNvGrpSpPr/>
          <p:nvPr/>
        </p:nvGrpSpPr>
        <p:grpSpPr>
          <a:xfrm>
            <a:off x="6295277" y="1255963"/>
            <a:ext cx="1427596" cy="1467587"/>
            <a:chOff x="6145403" y="1297098"/>
            <a:chExt cx="1427596" cy="1362802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7DACA070-80BC-466C-A157-EEAFA00A8A86}"/>
                </a:ext>
              </a:extLst>
            </p:cNvPr>
            <p:cNvGrpSpPr/>
            <p:nvPr/>
          </p:nvGrpSpPr>
          <p:grpSpPr>
            <a:xfrm>
              <a:off x="6145403" y="1297098"/>
              <a:ext cx="1427596" cy="1362802"/>
              <a:chOff x="1052027" y="2001988"/>
              <a:chExt cx="1999385" cy="1963681"/>
            </a:xfrm>
          </p:grpSpPr>
          <p:pic>
            <p:nvPicPr>
              <p:cNvPr id="52" name="图片 51">
                <a:extLst>
                  <a:ext uri="{FF2B5EF4-FFF2-40B4-BE49-F238E27FC236}">
                    <a16:creationId xmlns:a16="http://schemas.microsoft.com/office/drawing/2014/main" xmlns="" id="{3491B7EE-F13B-4FF4-BEFA-1EF79F9AD8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052027" y="2001988"/>
                <a:ext cx="1999385" cy="1963681"/>
              </a:xfrm>
              <a:prstGeom prst="rect">
                <a:avLst/>
              </a:prstGeom>
            </p:spPr>
          </p:pic>
          <p:cxnSp>
            <p:nvCxnSpPr>
              <p:cNvPr id="53" name="直接连接符 52">
                <a:extLst>
                  <a:ext uri="{FF2B5EF4-FFF2-40B4-BE49-F238E27FC236}">
                    <a16:creationId xmlns:a16="http://schemas.microsoft.com/office/drawing/2014/main" xmlns="" id="{37FA7584-7CC8-4808-B34A-84EB1FE998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1719" y="2663307"/>
                <a:ext cx="458349" cy="34061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>
                <a:extLst>
                  <a:ext uri="{FF2B5EF4-FFF2-40B4-BE49-F238E27FC236}">
                    <a16:creationId xmlns:a16="http://schemas.microsoft.com/office/drawing/2014/main" xmlns="" id="{CF9EC7EF-3B53-4E71-91B1-B9F5B7C092E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57940" y="3003925"/>
                <a:ext cx="693780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7" name="图片 66">
              <a:extLst>
                <a:ext uri="{FF2B5EF4-FFF2-40B4-BE49-F238E27FC236}">
                  <a16:creationId xmlns:a16="http://schemas.microsoft.com/office/drawing/2014/main" xmlns="" id="{4526E9FD-0665-486B-ACB8-8AE96A72F0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68713" y="2128736"/>
              <a:ext cx="180975" cy="123825"/>
            </a:xfrm>
            <a:prstGeom prst="rect">
              <a:avLst/>
            </a:prstGeom>
          </p:spPr>
        </p:pic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79CD8831-418E-4804-902E-081F0FC54CBF}"/>
              </a:ext>
            </a:extLst>
          </p:cNvPr>
          <p:cNvGrpSpPr/>
          <p:nvPr/>
        </p:nvGrpSpPr>
        <p:grpSpPr>
          <a:xfrm>
            <a:off x="2689006" y="1275606"/>
            <a:ext cx="1558398" cy="1371578"/>
            <a:chOff x="2575648" y="1355622"/>
            <a:chExt cx="1558398" cy="1273648"/>
          </a:xfrm>
        </p:grpSpPr>
        <p:grpSp>
          <p:nvGrpSpPr>
            <p:cNvPr id="72" name="组合 71">
              <a:extLst>
                <a:ext uri="{FF2B5EF4-FFF2-40B4-BE49-F238E27FC236}">
                  <a16:creationId xmlns:a16="http://schemas.microsoft.com/office/drawing/2014/main" xmlns="" id="{2D1961E1-DC4A-4D9D-BD87-09E346DFD816}"/>
                </a:ext>
              </a:extLst>
            </p:cNvPr>
            <p:cNvGrpSpPr/>
            <p:nvPr/>
          </p:nvGrpSpPr>
          <p:grpSpPr>
            <a:xfrm>
              <a:off x="2575648" y="1355622"/>
              <a:ext cx="1558398" cy="1273648"/>
              <a:chOff x="2575648" y="1355622"/>
              <a:chExt cx="1558398" cy="1273648"/>
            </a:xfrm>
          </p:grpSpPr>
          <p:pic>
            <p:nvPicPr>
              <p:cNvPr id="41" name="图片 40">
                <a:extLst>
                  <a:ext uri="{FF2B5EF4-FFF2-40B4-BE49-F238E27FC236}">
                    <a16:creationId xmlns:a16="http://schemas.microsoft.com/office/drawing/2014/main" xmlns="" id="{86225A21-EF5B-4799-BDAD-F67CE37873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575648" y="1355622"/>
                <a:ext cx="1558398" cy="1273648"/>
              </a:xfrm>
              <a:prstGeom prst="rect">
                <a:avLst/>
              </a:prstGeom>
            </p:spPr>
          </p:pic>
          <p:pic>
            <p:nvPicPr>
              <p:cNvPr id="59" name="图片 58">
                <a:extLst>
                  <a:ext uri="{FF2B5EF4-FFF2-40B4-BE49-F238E27FC236}">
                    <a16:creationId xmlns:a16="http://schemas.microsoft.com/office/drawing/2014/main" xmlns="" id="{AF6BBBEC-A408-409C-AE3E-59F839CCB1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81462" y="2118018"/>
                <a:ext cx="180975" cy="124593"/>
              </a:xfrm>
              <a:prstGeom prst="rect">
                <a:avLst/>
              </a:prstGeom>
            </p:spPr>
          </p:pic>
        </p:grpSp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xmlns="" id="{542E8ADC-3E17-4414-87F0-63C7C34B9C99}"/>
                </a:ext>
              </a:extLst>
            </p:cNvPr>
            <p:cNvCxnSpPr>
              <a:cxnSpLocks/>
            </p:cNvCxnSpPr>
            <p:nvPr/>
          </p:nvCxnSpPr>
          <p:spPr>
            <a:xfrm>
              <a:off x="3351853" y="2006190"/>
              <a:ext cx="0" cy="26719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>
              <a:extLst>
                <a:ext uri="{FF2B5EF4-FFF2-40B4-BE49-F238E27FC236}">
                  <a16:creationId xmlns:a16="http://schemas.microsoft.com/office/drawing/2014/main" xmlns="" id="{D7866846-B0B7-4649-A654-B8B449B461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4847" y="1575986"/>
              <a:ext cx="0" cy="43020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矩形 81">
            <a:extLst>
              <a:ext uri="{FF2B5EF4-FFF2-40B4-BE49-F238E27FC236}">
                <a16:creationId xmlns:a16="http://schemas.microsoft.com/office/drawing/2014/main" xmlns="" id="{C9AC3E6E-3C7A-469D-817B-885AD72BC9B1}"/>
              </a:ext>
            </a:extLst>
          </p:cNvPr>
          <p:cNvSpPr/>
          <p:nvPr/>
        </p:nvSpPr>
        <p:spPr>
          <a:xfrm>
            <a:off x="1128163" y="3744051"/>
            <a:ext cx="8861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锐角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xmlns="" id="{27AC77A7-C3EE-422D-83BD-4A592206753B}"/>
              </a:ext>
            </a:extLst>
          </p:cNvPr>
          <p:cNvSpPr/>
          <p:nvPr/>
        </p:nvSpPr>
        <p:spPr>
          <a:xfrm>
            <a:off x="2959588" y="3801635"/>
            <a:ext cx="890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平角</a:t>
            </a:r>
          </a:p>
        </p:txBody>
      </p:sp>
      <p:sp>
        <p:nvSpPr>
          <p:cNvPr id="97" name="矩形 96">
            <a:extLst>
              <a:ext uri="{FF2B5EF4-FFF2-40B4-BE49-F238E27FC236}">
                <a16:creationId xmlns:a16="http://schemas.microsoft.com/office/drawing/2014/main" xmlns="" id="{E2049C89-A18F-4330-9FB2-B3C129025877}"/>
              </a:ext>
            </a:extLst>
          </p:cNvPr>
          <p:cNvSpPr/>
          <p:nvPr/>
        </p:nvSpPr>
        <p:spPr>
          <a:xfrm>
            <a:off x="4740446" y="3744051"/>
            <a:ext cx="8256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直角</a:t>
            </a:r>
          </a:p>
        </p:txBody>
      </p:sp>
      <p:sp>
        <p:nvSpPr>
          <p:cNvPr id="105" name="矩形 104">
            <a:extLst>
              <a:ext uri="{FF2B5EF4-FFF2-40B4-BE49-F238E27FC236}">
                <a16:creationId xmlns:a16="http://schemas.microsoft.com/office/drawing/2014/main" xmlns="" id="{FBF451E4-C681-45DE-8F99-24044012E616}"/>
              </a:ext>
            </a:extLst>
          </p:cNvPr>
          <p:cNvSpPr/>
          <p:nvPr/>
        </p:nvSpPr>
        <p:spPr>
          <a:xfrm>
            <a:off x="6565688" y="3743447"/>
            <a:ext cx="890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钝角</a:t>
            </a:r>
          </a:p>
        </p:txBody>
      </p:sp>
      <p:sp>
        <p:nvSpPr>
          <p:cNvPr id="107" name="Text Box 7">
            <a:extLst>
              <a:ext uri="{FF2B5EF4-FFF2-40B4-BE49-F238E27FC236}">
                <a16:creationId xmlns:a16="http://schemas.microsoft.com/office/drawing/2014/main" xmlns="" id="{2B34E2DF-FDD8-43A8-B80B-03AB7FB38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2983805"/>
            <a:ext cx="12698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sp>
        <p:nvSpPr>
          <p:cNvPr id="108" name="Text Box 7">
            <a:extLst>
              <a:ext uri="{FF2B5EF4-FFF2-40B4-BE49-F238E27FC236}">
                <a16:creationId xmlns:a16="http://schemas.microsoft.com/office/drawing/2014/main" xmlns="" id="{FC757183-8F90-4E6F-A0E1-8C2FB7E0F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4142" y="2962563"/>
            <a:ext cx="6495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</a:p>
        </p:txBody>
      </p:sp>
      <p:sp>
        <p:nvSpPr>
          <p:cNvPr id="109" name="Text Box 7">
            <a:extLst>
              <a:ext uri="{FF2B5EF4-FFF2-40B4-BE49-F238E27FC236}">
                <a16:creationId xmlns:a16="http://schemas.microsoft.com/office/drawing/2014/main" xmlns="" id="{552DFFD8-D4F2-42DC-ABFC-C7F17C10F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9357" y="2980125"/>
            <a:ext cx="6495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</a:p>
        </p:txBody>
      </p:sp>
      <p:sp>
        <p:nvSpPr>
          <p:cNvPr id="110" name="Text Box 7">
            <a:extLst>
              <a:ext uri="{FF2B5EF4-FFF2-40B4-BE49-F238E27FC236}">
                <a16:creationId xmlns:a16="http://schemas.microsoft.com/office/drawing/2014/main" xmlns="" id="{9542CED5-AB36-4E5E-A535-234B8C199D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3572" y="2931790"/>
            <a:ext cx="12698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3" name="图片 42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4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92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9" grpId="0"/>
      <p:bldP spid="97" grpId="0"/>
      <p:bldP spid="105" grpId="0"/>
      <p:bldP spid="107" grpId="0"/>
      <p:bldP spid="108" grpId="0"/>
      <p:bldP spid="109" grpId="0"/>
      <p:bldP spid="1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>
            <a:extLst>
              <a:ext uri="{FF2B5EF4-FFF2-40B4-BE49-F238E27FC236}">
                <a16:creationId xmlns:a16="http://schemas.microsoft.com/office/drawing/2014/main" xmlns="" id="{09435FCB-9256-489A-8489-189BE55D74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338903"/>
            <a:ext cx="592982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下列图中，∠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和∠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哪个角大？</a:t>
            </a:r>
          </a:p>
        </p:txBody>
      </p:sp>
      <p:grpSp>
        <p:nvGrpSpPr>
          <p:cNvPr id="9" name="Group 29">
            <a:extLst>
              <a:ext uri="{FF2B5EF4-FFF2-40B4-BE49-F238E27FC236}">
                <a16:creationId xmlns:a16="http://schemas.microsoft.com/office/drawing/2014/main" xmlns="" id="{4C1BBFF2-2B51-49D9-821A-3E840AAC2F74}"/>
              </a:ext>
            </a:extLst>
          </p:cNvPr>
          <p:cNvGrpSpPr>
            <a:grpSpLocks/>
          </p:cNvGrpSpPr>
          <p:nvPr/>
        </p:nvGrpSpPr>
        <p:grpSpPr bwMode="auto">
          <a:xfrm>
            <a:off x="1624579" y="2803316"/>
            <a:ext cx="1193800" cy="581025"/>
            <a:chOff x="1168" y="1838"/>
            <a:chExt cx="752" cy="366"/>
          </a:xfrm>
        </p:grpSpPr>
        <p:sp>
          <p:nvSpPr>
            <p:cNvPr id="10" name="Line 5">
              <a:extLst>
                <a:ext uri="{FF2B5EF4-FFF2-40B4-BE49-F238E27FC236}">
                  <a16:creationId xmlns:a16="http://schemas.microsoft.com/office/drawing/2014/main" xmlns="" id="{6C828B8F-9AD2-4BA7-B936-9CFEE92042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29" y="2160"/>
              <a:ext cx="45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F0964FC7-B6BD-4503-8D0F-519586F1B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9" y="1838"/>
              <a:ext cx="491" cy="323"/>
            </a:xfrm>
            <a:custGeom>
              <a:avLst/>
              <a:gdLst>
                <a:gd name="T0" fmla="*/ 0 w 491"/>
                <a:gd name="T1" fmla="*/ 323 h 323"/>
                <a:gd name="T2" fmla="*/ 491 w 491"/>
                <a:gd name="T3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91" h="323">
                  <a:moveTo>
                    <a:pt x="0" y="323"/>
                  </a:moveTo>
                  <a:lnTo>
                    <a:pt x="491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Arc 17">
              <a:extLst>
                <a:ext uri="{FF2B5EF4-FFF2-40B4-BE49-F238E27FC236}">
                  <a16:creationId xmlns:a16="http://schemas.microsoft.com/office/drawing/2014/main" xmlns="" id="{E05CBE90-76C4-4AFA-8591-5FEB8C52F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" y="2040"/>
              <a:ext cx="454" cy="120"/>
            </a:xfrm>
            <a:custGeom>
              <a:avLst/>
              <a:gdLst>
                <a:gd name="G0" fmla="+- 0 0 0"/>
                <a:gd name="G1" fmla="+- 5728 0 0"/>
                <a:gd name="G2" fmla="+- 21600 0 0"/>
                <a:gd name="T0" fmla="*/ 20827 w 21600"/>
                <a:gd name="T1" fmla="*/ 0 h 5728"/>
                <a:gd name="T2" fmla="*/ 21600 w 21600"/>
                <a:gd name="T3" fmla="*/ 5728 h 5728"/>
                <a:gd name="T4" fmla="*/ 0 w 21600"/>
                <a:gd name="T5" fmla="*/ 5728 h 5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5728" fill="none" extrusionOk="0">
                  <a:moveTo>
                    <a:pt x="20826" y="0"/>
                  </a:moveTo>
                  <a:cubicBezTo>
                    <a:pt x="21339" y="1866"/>
                    <a:pt x="21600" y="3792"/>
                    <a:pt x="21600" y="5728"/>
                  </a:cubicBezTo>
                </a:path>
                <a:path w="21600" h="5728" stroke="0" extrusionOk="0">
                  <a:moveTo>
                    <a:pt x="20826" y="0"/>
                  </a:moveTo>
                  <a:cubicBezTo>
                    <a:pt x="21339" y="1866"/>
                    <a:pt x="21600" y="3792"/>
                    <a:pt x="21600" y="5728"/>
                  </a:cubicBezTo>
                  <a:lnTo>
                    <a:pt x="0" y="5728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Text Box 21">
              <a:extLst>
                <a:ext uri="{FF2B5EF4-FFF2-40B4-BE49-F238E27FC236}">
                  <a16:creationId xmlns:a16="http://schemas.microsoft.com/office/drawing/2014/main" xmlns="" id="{7B8247A8-B100-41F8-BA05-CA9D6C5CB7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6" y="1973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00" dirty="0"/>
                <a:t>1</a:t>
              </a:r>
            </a:p>
          </p:txBody>
        </p:sp>
      </p:grpSp>
      <p:grpSp>
        <p:nvGrpSpPr>
          <p:cNvPr id="14" name="Group 30">
            <a:extLst>
              <a:ext uri="{FF2B5EF4-FFF2-40B4-BE49-F238E27FC236}">
                <a16:creationId xmlns:a16="http://schemas.microsoft.com/office/drawing/2014/main" xmlns="" id="{05EBCA09-DCE0-4AB5-8196-534B912B2BB5}"/>
              </a:ext>
            </a:extLst>
          </p:cNvPr>
          <p:cNvGrpSpPr>
            <a:grpSpLocks/>
          </p:cNvGrpSpPr>
          <p:nvPr/>
        </p:nvGrpSpPr>
        <p:grpSpPr bwMode="auto">
          <a:xfrm>
            <a:off x="3361147" y="2126921"/>
            <a:ext cx="2020887" cy="1219200"/>
            <a:chOff x="3107" y="1481"/>
            <a:chExt cx="1273" cy="768"/>
          </a:xfrm>
        </p:grpSpPr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xmlns="" id="{BA7FF173-D061-450C-BEFB-DDBC23071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0" y="2202"/>
              <a:ext cx="1010" cy="30"/>
            </a:xfrm>
            <a:custGeom>
              <a:avLst/>
              <a:gdLst>
                <a:gd name="T0" fmla="*/ 0 w 1010"/>
                <a:gd name="T1" fmla="*/ 30 h 30"/>
                <a:gd name="T2" fmla="*/ 1010 w 1010"/>
                <a:gd name="T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10" h="30">
                  <a:moveTo>
                    <a:pt x="0" y="30"/>
                  </a:moveTo>
                  <a:lnTo>
                    <a:pt x="101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xmlns="" id="{66EFCF06-9AC2-4E36-AD28-CC341E4E0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" y="1481"/>
              <a:ext cx="514" cy="750"/>
            </a:xfrm>
            <a:custGeom>
              <a:avLst/>
              <a:gdLst>
                <a:gd name="T0" fmla="*/ 0 w 514"/>
                <a:gd name="T1" fmla="*/ 750 h 750"/>
                <a:gd name="T2" fmla="*/ 514 w 514"/>
                <a:gd name="T3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4" h="750">
                  <a:moveTo>
                    <a:pt x="0" y="750"/>
                  </a:moveTo>
                  <a:lnTo>
                    <a:pt x="514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Arc 18">
              <a:extLst>
                <a:ext uri="{FF2B5EF4-FFF2-40B4-BE49-F238E27FC236}">
                  <a16:creationId xmlns:a16="http://schemas.microsoft.com/office/drawing/2014/main" xmlns="" id="{BF61966F-F27F-4806-AD9D-56273A060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7" y="2021"/>
              <a:ext cx="454" cy="203"/>
            </a:xfrm>
            <a:custGeom>
              <a:avLst/>
              <a:gdLst>
                <a:gd name="G0" fmla="+- 0 0 0"/>
                <a:gd name="G1" fmla="+- 9722 0 0"/>
                <a:gd name="G2" fmla="+- 21600 0 0"/>
                <a:gd name="T0" fmla="*/ 19289 w 21600"/>
                <a:gd name="T1" fmla="*/ 0 h 9722"/>
                <a:gd name="T2" fmla="*/ 21600 w 21600"/>
                <a:gd name="T3" fmla="*/ 9722 h 9722"/>
                <a:gd name="T4" fmla="*/ 0 w 21600"/>
                <a:gd name="T5" fmla="*/ 9722 h 9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9722" fill="none" extrusionOk="0">
                  <a:moveTo>
                    <a:pt x="19288" y="0"/>
                  </a:moveTo>
                  <a:cubicBezTo>
                    <a:pt x="20808" y="3015"/>
                    <a:pt x="21600" y="6345"/>
                    <a:pt x="21600" y="9722"/>
                  </a:cubicBezTo>
                </a:path>
                <a:path w="21600" h="9722" stroke="0" extrusionOk="0">
                  <a:moveTo>
                    <a:pt x="19288" y="0"/>
                  </a:moveTo>
                  <a:cubicBezTo>
                    <a:pt x="20808" y="3015"/>
                    <a:pt x="21600" y="6345"/>
                    <a:pt x="21600" y="9722"/>
                  </a:cubicBezTo>
                  <a:lnTo>
                    <a:pt x="0" y="972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Text Box 22">
              <a:extLst>
                <a:ext uri="{FF2B5EF4-FFF2-40B4-BE49-F238E27FC236}">
                  <a16:creationId xmlns:a16="http://schemas.microsoft.com/office/drawing/2014/main" xmlns="" id="{CA03B301-D072-43E7-A120-149EC9F4AD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2" y="2018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00"/>
                <a:t>2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006C761-2EFA-40E1-815D-237D6F67E51B}"/>
              </a:ext>
            </a:extLst>
          </p:cNvPr>
          <p:cNvSpPr/>
          <p:nvPr/>
        </p:nvSpPr>
        <p:spPr>
          <a:xfrm>
            <a:off x="1248045" y="483518"/>
            <a:ext cx="6924355" cy="584775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从一点引出两条射线就组成一个角。</a:t>
            </a:r>
          </a:p>
        </p:txBody>
      </p:sp>
      <p:sp>
        <p:nvSpPr>
          <p:cNvPr id="23" name="AutoShape 27">
            <a:extLst>
              <a:ext uri="{FF2B5EF4-FFF2-40B4-BE49-F238E27FC236}">
                <a16:creationId xmlns:a16="http://schemas.microsoft.com/office/drawing/2014/main" xmlns="" id="{0FDEECDC-271B-4C43-9AB3-959B7E847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8096" y="3739728"/>
            <a:ext cx="4068000" cy="828000"/>
          </a:xfrm>
          <a:prstGeom prst="wedgeRoundRectCallout">
            <a:avLst>
              <a:gd name="adj1" fmla="val -2699"/>
              <a:gd name="adj2" fmla="val -101800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角的大小与两边的长短无关，只与两边张开的大小有关。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9EACB60-2135-48AB-9FA3-686C4058EA16}"/>
              </a:ext>
            </a:extLst>
          </p:cNvPr>
          <p:cNvSpPr/>
          <p:nvPr/>
        </p:nvSpPr>
        <p:spPr>
          <a:xfrm>
            <a:off x="5705659" y="3893616"/>
            <a:ext cx="1856121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∠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 &gt;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∠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159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20988E-6 L 0.18646 -3.20988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Group 2"/>
          <p:cNvGraphicFramePr/>
          <p:nvPr>
            <p:extLst>
              <p:ext uri="{D42A27DB-BD31-4B8C-83A1-F6EECF244321}">
                <p14:modId xmlns:p14="http://schemas.microsoft.com/office/powerpoint/2010/main" val="4028246719"/>
              </p:ext>
            </p:extLst>
          </p:nvPr>
        </p:nvGraphicFramePr>
        <p:xfrm>
          <a:off x="1647493" y="725203"/>
          <a:ext cx="5898981" cy="351689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0282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403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303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675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角的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名称</a:t>
                      </a:r>
                      <a:endParaRPr kumimoji="0" 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条</a:t>
                      </a:r>
                      <a:r>
                        <a:rPr kumimoji="0" lang="en-US" altLang="zh-CN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</a:t>
                      </a:r>
                      <a:r>
                        <a:rPr kumimoji="0" lang="zh-CN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件</a:t>
                      </a:r>
                      <a:endParaRPr kumimoji="0" 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图例</a:t>
                      </a:r>
                      <a:endParaRPr kumimoji="0" 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9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8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243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18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02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40" name="Group 32"/>
          <p:cNvGrpSpPr/>
          <p:nvPr/>
        </p:nvGrpSpPr>
        <p:grpSpPr bwMode="auto">
          <a:xfrm>
            <a:off x="6089541" y="1468291"/>
            <a:ext cx="1079500" cy="431800"/>
            <a:chOff x="0" y="0"/>
            <a:chExt cx="680" cy="272"/>
          </a:xfrm>
        </p:grpSpPr>
        <p:sp>
          <p:nvSpPr>
            <p:cNvPr id="41" name="Line 33"/>
            <p:cNvSpPr>
              <a:spLocks noChangeShapeType="1"/>
            </p:cNvSpPr>
            <p:nvPr/>
          </p:nvSpPr>
          <p:spPr bwMode="auto">
            <a:xfrm flipH="1">
              <a:off x="0" y="0"/>
              <a:ext cx="453" cy="272"/>
            </a:xfrm>
            <a:prstGeom prst="line">
              <a:avLst/>
            </a:prstGeom>
            <a:noFill/>
            <a:ln w="25400" cmpd="sng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Line 34"/>
            <p:cNvSpPr>
              <a:spLocks noChangeShapeType="1"/>
            </p:cNvSpPr>
            <p:nvPr/>
          </p:nvSpPr>
          <p:spPr bwMode="auto">
            <a:xfrm>
              <a:off x="0" y="272"/>
              <a:ext cx="680" cy="0"/>
            </a:xfrm>
            <a:prstGeom prst="line">
              <a:avLst/>
            </a:prstGeom>
            <a:noFill/>
            <a:ln w="25400" cmpd="sng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3" name="Text Box 35"/>
          <p:cNvSpPr txBox="1">
            <a:spLocks noChangeArrowheads="1"/>
          </p:cNvSpPr>
          <p:nvPr/>
        </p:nvSpPr>
        <p:spPr bwMode="auto">
          <a:xfrm>
            <a:off x="1787094" y="1529581"/>
            <a:ext cx="1584325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锐角</a:t>
            </a:r>
          </a:p>
        </p:txBody>
      </p:sp>
      <p:sp>
        <p:nvSpPr>
          <p:cNvPr id="44" name="Text Box 36"/>
          <p:cNvSpPr txBox="1">
            <a:spLocks noChangeArrowheads="1"/>
          </p:cNvSpPr>
          <p:nvPr/>
        </p:nvSpPr>
        <p:spPr bwMode="auto">
          <a:xfrm>
            <a:off x="3202060" y="1499000"/>
            <a:ext cx="3240088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小于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r>
              <a:rPr lang="zh-CN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的角</a:t>
            </a:r>
          </a:p>
        </p:txBody>
      </p:sp>
      <p:sp>
        <p:nvSpPr>
          <p:cNvPr id="45" name="Text Box 37"/>
          <p:cNvSpPr txBox="1">
            <a:spLocks noChangeArrowheads="1"/>
          </p:cNvSpPr>
          <p:nvPr/>
        </p:nvSpPr>
        <p:spPr bwMode="auto">
          <a:xfrm>
            <a:off x="1787094" y="2071718"/>
            <a:ext cx="1584325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直角</a:t>
            </a:r>
          </a:p>
        </p:txBody>
      </p:sp>
      <p:sp>
        <p:nvSpPr>
          <p:cNvPr id="46" name="Text Box 38"/>
          <p:cNvSpPr txBox="1">
            <a:spLocks noChangeArrowheads="1"/>
          </p:cNvSpPr>
          <p:nvPr/>
        </p:nvSpPr>
        <p:spPr bwMode="auto">
          <a:xfrm>
            <a:off x="3185710" y="2064326"/>
            <a:ext cx="2879725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r>
              <a:rPr lang="zh-CN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的角</a:t>
            </a:r>
          </a:p>
        </p:txBody>
      </p:sp>
      <p:sp>
        <p:nvSpPr>
          <p:cNvPr id="47" name="Text Box 39"/>
          <p:cNvSpPr txBox="1">
            <a:spLocks noChangeArrowheads="1"/>
          </p:cNvSpPr>
          <p:nvPr/>
        </p:nvSpPr>
        <p:spPr bwMode="auto">
          <a:xfrm>
            <a:off x="1787094" y="2666505"/>
            <a:ext cx="1584325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钝角</a:t>
            </a:r>
          </a:p>
        </p:txBody>
      </p:sp>
      <p:sp>
        <p:nvSpPr>
          <p:cNvPr id="48" name="Text Box 40"/>
          <p:cNvSpPr txBox="1">
            <a:spLocks noChangeArrowheads="1"/>
          </p:cNvSpPr>
          <p:nvPr/>
        </p:nvSpPr>
        <p:spPr bwMode="auto">
          <a:xfrm>
            <a:off x="2698233" y="2637329"/>
            <a:ext cx="4537075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大于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r>
              <a:rPr lang="zh-CN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而小于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r>
              <a:rPr lang="zh-CN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的角</a:t>
            </a:r>
          </a:p>
        </p:txBody>
      </p:sp>
      <p:sp>
        <p:nvSpPr>
          <p:cNvPr id="49" name="Text Box 41"/>
          <p:cNvSpPr txBox="1">
            <a:spLocks noChangeArrowheads="1"/>
          </p:cNvSpPr>
          <p:nvPr/>
        </p:nvSpPr>
        <p:spPr bwMode="auto">
          <a:xfrm>
            <a:off x="1779211" y="3200988"/>
            <a:ext cx="1584325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平角</a:t>
            </a:r>
          </a:p>
        </p:txBody>
      </p:sp>
      <p:sp>
        <p:nvSpPr>
          <p:cNvPr id="50" name="Text Box 42"/>
          <p:cNvSpPr txBox="1">
            <a:spLocks noChangeArrowheads="1"/>
          </p:cNvSpPr>
          <p:nvPr/>
        </p:nvSpPr>
        <p:spPr bwMode="auto">
          <a:xfrm>
            <a:off x="3202060" y="3193596"/>
            <a:ext cx="3455988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r>
              <a:rPr lang="zh-CN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的角</a:t>
            </a:r>
          </a:p>
        </p:txBody>
      </p:sp>
      <p:sp>
        <p:nvSpPr>
          <p:cNvPr id="51" name="Text Box 43"/>
          <p:cNvSpPr txBox="1">
            <a:spLocks noChangeArrowheads="1"/>
          </p:cNvSpPr>
          <p:nvPr/>
        </p:nvSpPr>
        <p:spPr bwMode="auto">
          <a:xfrm>
            <a:off x="1779211" y="3778186"/>
            <a:ext cx="1584325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周角</a:t>
            </a:r>
          </a:p>
        </p:txBody>
      </p:sp>
      <p:sp>
        <p:nvSpPr>
          <p:cNvPr id="52" name="Text Box 44"/>
          <p:cNvSpPr txBox="1">
            <a:spLocks noChangeArrowheads="1"/>
          </p:cNvSpPr>
          <p:nvPr/>
        </p:nvSpPr>
        <p:spPr bwMode="auto">
          <a:xfrm>
            <a:off x="3130622" y="3836538"/>
            <a:ext cx="3025775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360</a:t>
            </a:r>
            <a:r>
              <a:rPr lang="zh-CN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的角</a:t>
            </a:r>
          </a:p>
        </p:txBody>
      </p:sp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905" t="11598" r="8730" b="14948"/>
          <a:stretch>
            <a:fillRect/>
          </a:stretch>
        </p:blipFill>
        <p:spPr bwMode="auto">
          <a:xfrm>
            <a:off x="6310649" y="2009448"/>
            <a:ext cx="633412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37" t="13805" r="3543" b="3374"/>
          <a:stretch>
            <a:fillRect/>
          </a:stretch>
        </p:blipFill>
        <p:spPr bwMode="auto">
          <a:xfrm>
            <a:off x="5965164" y="2660589"/>
            <a:ext cx="12858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13" t="16304" r="5151" b="23914"/>
          <a:stretch>
            <a:fillRect/>
          </a:stretch>
        </p:blipFill>
        <p:spPr bwMode="auto">
          <a:xfrm>
            <a:off x="5965164" y="3315348"/>
            <a:ext cx="13509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236" t="14331" r="3535" b="9235"/>
          <a:stretch>
            <a:fillRect/>
          </a:stretch>
        </p:blipFill>
        <p:spPr bwMode="auto">
          <a:xfrm>
            <a:off x="6189153" y="3741451"/>
            <a:ext cx="928687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2"/>
          <p:cNvGrpSpPr/>
          <p:nvPr/>
        </p:nvGrpSpPr>
        <p:grpSpPr>
          <a:xfrm>
            <a:off x="394124" y="1226532"/>
            <a:ext cx="1211008" cy="3229978"/>
            <a:chOff x="394124" y="1226532"/>
            <a:chExt cx="1211008" cy="3229978"/>
          </a:xfrm>
        </p:grpSpPr>
        <p:grpSp>
          <p:nvGrpSpPr>
            <p:cNvPr id="2" name="组合 1"/>
            <p:cNvGrpSpPr/>
            <p:nvPr/>
          </p:nvGrpSpPr>
          <p:grpSpPr>
            <a:xfrm>
              <a:off x="394124" y="1226532"/>
              <a:ext cx="1211008" cy="1840083"/>
              <a:chOff x="1243460" y="1337158"/>
              <a:chExt cx="1268029" cy="2188900"/>
            </a:xfrm>
          </p:grpSpPr>
          <p:sp>
            <p:nvSpPr>
              <p:cNvPr id="60" name="AutoShape 27"/>
              <p:cNvSpPr>
                <a:spLocks noChangeArrowheads="1"/>
              </p:cNvSpPr>
              <p:nvPr/>
            </p:nvSpPr>
            <p:spPr bwMode="auto">
              <a:xfrm>
                <a:off x="1243460" y="1337158"/>
                <a:ext cx="1268029" cy="2188900"/>
              </a:xfrm>
              <a:prstGeom prst="cloudCallout">
                <a:avLst>
                  <a:gd name="adj1" fmla="val 9760"/>
                  <a:gd name="adj2" fmla="val 73088"/>
                </a:avLst>
              </a:prstGeom>
              <a:noFill/>
              <a:ln w="19050">
                <a:solidFill>
                  <a:srgbClr val="3399FF"/>
                </a:solidFill>
                <a:miter lim="800000"/>
              </a:ln>
            </p:spPr>
            <p:txBody>
              <a:bodyPr lIns="68580" tIns="34290" rIns="68580" bIns="34290"/>
              <a:lstStyle>
                <a:lvl1pPr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20000"/>
                  </a:spcBef>
                  <a:defRPr/>
                </a:pPr>
                <a:endParaRPr lang="zh-CN" altLang="en-US" sz="2100" b="1" dirty="0">
                  <a:latin typeface="楷体" pitchFamily="49" charset="-122"/>
                  <a:ea typeface="楷体" pitchFamily="49" charset="-122"/>
                </a:endParaRPr>
              </a:p>
            </p:txBody>
          </p:sp>
          <p:sp>
            <p:nvSpPr>
              <p:cNvPr id="57" name="Text Box 5"/>
              <p:cNvSpPr txBox="1">
                <a:spLocks noChangeArrowheads="1"/>
              </p:cNvSpPr>
              <p:nvPr/>
            </p:nvSpPr>
            <p:spPr bwMode="auto">
              <a:xfrm>
                <a:off x="1457484" y="1566851"/>
                <a:ext cx="993831" cy="186721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zh-CN" altLang="en-US" sz="16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在放大镜下看角，它的大小会有变化吗？</a:t>
                </a:r>
              </a:p>
            </p:txBody>
          </p:sp>
        </p:grpSp>
        <p:pic>
          <p:nvPicPr>
            <p:cNvPr id="62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100000">
                          <a14:foregroundMark x1="21485" y1="45149" x2="24403" y2="50099"/>
                          <a14:foregroundMark x1="43767" y1="44752" x2="45093" y2="51881"/>
                          <a14:foregroundMark x1="49867" y1="45545" x2="46154" y2="52673"/>
                          <a14:foregroundMark x1="27851" y1="58416" x2="40849" y2="59406"/>
                          <a14:foregroundMark x1="28912" y1="8515" x2="34483" y2="22178"/>
                          <a14:foregroundMark x1="37931" y1="22970" x2="36605" y2="23168"/>
                          <a14:foregroundMark x1="45623" y1="11683" x2="47480" y2="11683"/>
                          <a14:foregroundMark x1="39523" y1="2376" x2="37931" y2="4158"/>
                          <a14:foregroundMark x1="24138" y1="1386" x2="25464" y2="4158"/>
                          <a14:foregroundMark x1="14854" y1="7525" x2="16711" y2="8515"/>
                          <a14:foregroundMark x1="14324" y1="17228" x2="17241" y2="16436"/>
                          <a14:foregroundMark x1="2918" y1="44356" x2="1326" y2="47723"/>
                          <a14:foregroundMark x1="96552" y1="67723" x2="96021" y2="70495"/>
                          <a14:foregroundMark x1="97878" y1="67723" x2="97878" y2="7029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718" y="3428027"/>
              <a:ext cx="767798" cy="1028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组合 3"/>
          <p:cNvGrpSpPr/>
          <p:nvPr/>
        </p:nvGrpSpPr>
        <p:grpSpPr>
          <a:xfrm>
            <a:off x="7570586" y="1275606"/>
            <a:ext cx="1465910" cy="3108205"/>
            <a:chOff x="7570586" y="1529581"/>
            <a:chExt cx="1465910" cy="3108205"/>
          </a:xfrm>
          <a:noFill/>
        </p:grpSpPr>
        <p:grpSp>
          <p:nvGrpSpPr>
            <p:cNvPr id="63" name="组合 4"/>
            <p:cNvGrpSpPr>
              <a:grpSpLocks/>
            </p:cNvGrpSpPr>
            <p:nvPr/>
          </p:nvGrpSpPr>
          <p:grpSpPr bwMode="auto">
            <a:xfrm>
              <a:off x="7653844" y="1529581"/>
              <a:ext cx="1382652" cy="1327151"/>
              <a:chOff x="4527891" y="1243307"/>
              <a:chExt cx="1516582" cy="847984"/>
            </a:xfrm>
            <a:grpFill/>
          </p:grpSpPr>
          <p:sp>
            <p:nvSpPr>
              <p:cNvPr id="64" name="云形标注 82"/>
              <p:cNvSpPr>
                <a:spLocks noChangeArrowheads="1"/>
              </p:cNvSpPr>
              <p:nvPr/>
            </p:nvSpPr>
            <p:spPr bwMode="auto">
              <a:xfrm>
                <a:off x="4527891" y="1243307"/>
                <a:ext cx="1516582" cy="847984"/>
              </a:xfrm>
              <a:prstGeom prst="cloudCallout">
                <a:avLst>
                  <a:gd name="adj1" fmla="val -32256"/>
                  <a:gd name="adj2" fmla="val 147123"/>
                </a:avLst>
              </a:prstGeom>
              <a:grpFill/>
              <a:ln w="19050" algn="ctr">
                <a:solidFill>
                  <a:srgbClr val="82583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  <p:sp>
            <p:nvSpPr>
              <p:cNvPr id="65" name="矩形 4"/>
              <p:cNvSpPr>
                <a:spLocks noChangeArrowheads="1"/>
              </p:cNvSpPr>
              <p:nvPr/>
            </p:nvSpPr>
            <p:spPr bwMode="auto">
              <a:xfrm>
                <a:off x="4718079" y="1311077"/>
                <a:ext cx="1196434" cy="68828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6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</a:rPr>
                  <a:t>不论放大多少倍角的度数都不变。</a:t>
                </a:r>
              </a:p>
            </p:txBody>
          </p:sp>
        </p:grpSp>
        <p:pic>
          <p:nvPicPr>
            <p:cNvPr id="66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99301">
                          <a14:foregroundMark x1="63287" y1="45515" x2="63287" y2="45515"/>
                          <a14:foregroundMark x1="42657" y1="48505" x2="42657" y2="48505"/>
                          <a14:foregroundMark x1="47902" y1="47841" x2="47902" y2="47841"/>
                          <a14:foregroundMark x1="64336" y1="42857" x2="67832" y2="48837"/>
                          <a14:foregroundMark x1="43007" y1="44518" x2="47203" y2="5215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570586" y="3718806"/>
              <a:ext cx="811851" cy="91898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5" name="组合 3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6" name="图片 35">
              <a:hlinkClick r:id="rId10" action="ppaction://hlinksldjump"/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7" name="文本框 26">
              <a:hlinkClick r:id="rId1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247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utoUpdateAnimBg="0"/>
      <p:bldP spid="44" grpId="0" autoUpdateAnimBg="0"/>
      <p:bldP spid="45" grpId="0" autoUpdateAnimBg="0"/>
      <p:bldP spid="46" grpId="0" autoUpdateAnimBg="0"/>
      <p:bldP spid="47" grpId="0" autoUpdateAnimBg="0"/>
      <p:bldP spid="48" grpId="0" autoUpdateAnimBg="0"/>
      <p:bldP spid="49" grpId="0" autoUpdateAnimBg="0"/>
      <p:bldP spid="50" grpId="0" autoUpdateAnimBg="0"/>
      <p:bldP spid="51" grpId="0" autoUpdateAnimBg="0"/>
      <p:bldP spid="5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714563"/>
              </p:ext>
            </p:extLst>
          </p:nvPr>
        </p:nvGraphicFramePr>
        <p:xfrm>
          <a:off x="1006341" y="765023"/>
          <a:ext cx="6806019" cy="4110983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1125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088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3846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9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名称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图例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特点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92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长方形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194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正方形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97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  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四边形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273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三角形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882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梯  形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897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圆  形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28" marB="45728" anchor="ctr" horzOverflow="overflow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5" name="Rectangle 353"/>
          <p:cNvSpPr>
            <a:spLocks noChangeArrowheads="1"/>
          </p:cNvSpPr>
          <p:nvPr/>
        </p:nvSpPr>
        <p:spPr bwMode="auto">
          <a:xfrm>
            <a:off x="3436597" y="1361935"/>
            <a:ext cx="3518912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对边相等，四个角都是直角。</a:t>
            </a:r>
          </a:p>
        </p:txBody>
      </p:sp>
      <p:sp>
        <p:nvSpPr>
          <p:cNvPr id="16" name="Rectangle 354"/>
          <p:cNvSpPr>
            <a:spLocks noChangeArrowheads="1"/>
          </p:cNvSpPr>
          <p:nvPr/>
        </p:nvSpPr>
        <p:spPr bwMode="auto">
          <a:xfrm>
            <a:off x="3436597" y="1920884"/>
            <a:ext cx="4031873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四条边都相等，四个角都是直角。</a:t>
            </a:r>
          </a:p>
        </p:txBody>
      </p:sp>
      <p:sp>
        <p:nvSpPr>
          <p:cNvPr id="17" name="Rectangle 355"/>
          <p:cNvSpPr>
            <a:spLocks noChangeArrowheads="1"/>
          </p:cNvSpPr>
          <p:nvPr/>
        </p:nvSpPr>
        <p:spPr bwMode="auto">
          <a:xfrm>
            <a:off x="3436596" y="2484474"/>
            <a:ext cx="4031873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对边平行且相等，相对的角相等。</a:t>
            </a:r>
          </a:p>
        </p:txBody>
      </p:sp>
      <p:sp>
        <p:nvSpPr>
          <p:cNvPr id="18" name="Rectangle 356"/>
          <p:cNvSpPr>
            <a:spLocks noChangeArrowheads="1"/>
          </p:cNvSpPr>
          <p:nvPr/>
        </p:nvSpPr>
        <p:spPr bwMode="auto">
          <a:xfrm>
            <a:off x="3326790" y="3070218"/>
            <a:ext cx="4251484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由三条线段围成，内角和是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180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度。</a:t>
            </a:r>
          </a:p>
        </p:txBody>
      </p:sp>
      <p:sp>
        <p:nvSpPr>
          <p:cNvPr id="19" name="Rectangle 357"/>
          <p:cNvSpPr>
            <a:spLocks noChangeArrowheads="1"/>
          </p:cNvSpPr>
          <p:nvPr/>
        </p:nvSpPr>
        <p:spPr bwMode="auto">
          <a:xfrm>
            <a:off x="3386354" y="3611960"/>
            <a:ext cx="3518912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只有一组对边平行的四边形。</a:t>
            </a:r>
          </a:p>
        </p:txBody>
      </p:sp>
      <p:sp>
        <p:nvSpPr>
          <p:cNvPr id="20" name="Rectangle 361"/>
          <p:cNvSpPr>
            <a:spLocks noChangeArrowheads="1"/>
          </p:cNvSpPr>
          <p:nvPr/>
        </p:nvSpPr>
        <p:spPr bwMode="auto">
          <a:xfrm>
            <a:off x="3383204" y="4154824"/>
            <a:ext cx="4429156" cy="707886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在同圆（等圆）中，所有的半径都相等，所有的直径都相等。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393354" y="1860031"/>
            <a:ext cx="501831" cy="439102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AutoShape 5"/>
          <p:cNvSpPr>
            <a:spLocks noChangeArrowheads="1"/>
          </p:cNvSpPr>
          <p:nvPr/>
        </p:nvSpPr>
        <p:spPr bwMode="auto">
          <a:xfrm>
            <a:off x="2322659" y="3007756"/>
            <a:ext cx="714380" cy="430208"/>
          </a:xfrm>
          <a:prstGeom prst="triangle">
            <a:avLst>
              <a:gd name="adj" fmla="val 50000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2263667" y="2440294"/>
            <a:ext cx="857256" cy="495297"/>
          </a:xfrm>
          <a:prstGeom prst="parallelogram">
            <a:avLst>
              <a:gd name="adj" fmla="val 43686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flipV="1">
            <a:off x="2282237" y="3561986"/>
            <a:ext cx="857256" cy="500059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 w="9525">
            <a:solidFill>
              <a:schemeClr val="tx1"/>
            </a:solidFill>
            <a:miter lim="800000"/>
          </a:ln>
        </p:spPr>
        <p:txBody>
          <a:bodyPr anchor="ctr"/>
          <a:lstStyle/>
          <a:p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2317676" y="1308023"/>
            <a:ext cx="857256" cy="454022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Oval 11"/>
          <p:cNvSpPr>
            <a:spLocks noChangeArrowheads="1"/>
          </p:cNvSpPr>
          <p:nvPr/>
        </p:nvSpPr>
        <p:spPr bwMode="auto">
          <a:xfrm>
            <a:off x="2425113" y="4199206"/>
            <a:ext cx="571504" cy="619122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pPr algn="ctr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Rectangle 2">
            <a:extLst>
              <a:ext uri="{FF2B5EF4-FFF2-40B4-BE49-F238E27FC236}">
                <a16:creationId xmlns:a16="http://schemas.microsoft.com/office/drawing/2014/main" xmlns="" id="{B3E8B953-6BC0-4D13-83DE-E2EAB9A71DF8}"/>
              </a:ext>
            </a:extLst>
          </p:cNvPr>
          <p:cNvSpPr txBox="1">
            <a:spLocks noChangeArrowheads="1"/>
          </p:cNvSpPr>
          <p:nvPr/>
        </p:nvSpPr>
        <p:spPr>
          <a:xfrm>
            <a:off x="2267744" y="195486"/>
            <a:ext cx="4921433" cy="40011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说说下面各个图形的特点。　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610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7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>
            <a:extLst>
              <a:ext uri="{FF2B5EF4-FFF2-40B4-BE49-F238E27FC236}">
                <a16:creationId xmlns:a16="http://schemas.microsoft.com/office/drawing/2014/main" xmlns="" id="{C8E68D7C-C180-4B27-946C-6E406613D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4418" y="577357"/>
            <a:ext cx="879230" cy="1346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8">
            <a:extLst>
              <a:ext uri="{FF2B5EF4-FFF2-40B4-BE49-F238E27FC236}">
                <a16:creationId xmlns:a16="http://schemas.microsoft.com/office/drawing/2014/main" xmlns="" id="{DDD6FBC3-11E4-4913-918D-2AE13D50B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2770" y="2931828"/>
            <a:ext cx="3073756" cy="1650885"/>
          </a:xfrm>
          <a:prstGeom prst="ellipse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1" hangingPunct="1"/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xmlns="" id="{1E4F516B-6ED8-411F-B86E-4B86CB1FF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123" y="2925937"/>
            <a:ext cx="1843953" cy="46166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平行四边形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3BD13AB5-438E-46AE-965C-BD729A0B6C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1023" y="3266852"/>
            <a:ext cx="2464118" cy="1026937"/>
          </a:xfrm>
          <a:prstGeom prst="ellipse">
            <a:avLst/>
          </a:prstGeom>
          <a:solidFill>
            <a:srgbClr val="66FF33"/>
          </a:solidFill>
          <a:ln w="25400" algn="ctr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1" hangingPunct="1"/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12">
            <a:extLst>
              <a:ext uri="{FF2B5EF4-FFF2-40B4-BE49-F238E27FC236}">
                <a16:creationId xmlns:a16="http://schemas.microsoft.com/office/drawing/2014/main" xmlns="" id="{74A6B1C1-03C5-4508-AE5B-6B931C1F0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6167" y="3287484"/>
            <a:ext cx="1297540" cy="46166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长方形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5E0F1B5C-3F5A-4407-89EF-009C0DD7F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644" y="3687594"/>
            <a:ext cx="1571499" cy="456975"/>
          </a:xfrm>
          <a:prstGeom prst="ellipse">
            <a:avLst/>
          </a:prstGeom>
          <a:solidFill>
            <a:srgbClr val="FFCCFF"/>
          </a:solidFill>
          <a:ln w="25400" algn="ctr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1" hangingPunct="1"/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 Box 14">
            <a:extLst>
              <a:ext uri="{FF2B5EF4-FFF2-40B4-BE49-F238E27FC236}">
                <a16:creationId xmlns:a16="http://schemas.microsoft.com/office/drawing/2014/main" xmlns="" id="{E167E9D4-20C4-4DCC-A4ED-0DBCEACB3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4425" y="3721852"/>
            <a:ext cx="1228298" cy="461665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正方形</a:t>
            </a:r>
          </a:p>
        </p:txBody>
      </p:sp>
      <p:sp>
        <p:nvSpPr>
          <p:cNvPr id="20" name="对话气泡: 圆角矩形 19">
            <a:extLst>
              <a:ext uri="{FF2B5EF4-FFF2-40B4-BE49-F238E27FC236}">
                <a16:creationId xmlns:a16="http://schemas.microsoft.com/office/drawing/2014/main" xmlns="" id="{041D2ADC-9348-4309-8314-0D6CBAA44DD0}"/>
              </a:ext>
            </a:extLst>
          </p:cNvPr>
          <p:cNvSpPr/>
          <p:nvPr/>
        </p:nvSpPr>
        <p:spPr>
          <a:xfrm>
            <a:off x="1547664" y="483518"/>
            <a:ext cx="5220000" cy="792000"/>
          </a:xfrm>
          <a:prstGeom prst="wedgeRoundRectCallout">
            <a:avLst>
              <a:gd name="adj1" fmla="val -57300"/>
              <a:gd name="adj2" fmla="val 41752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当长和宽相等的时候，长方形变成了正方形，所以正方形是特殊的长方形。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xmlns="" id="{FD5374D2-7822-4707-9B12-8EF5AF789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491630"/>
            <a:ext cx="1063445" cy="12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AutoShape 27">
            <a:extLst>
              <a:ext uri="{FF2B5EF4-FFF2-40B4-BE49-F238E27FC236}">
                <a16:creationId xmlns:a16="http://schemas.microsoft.com/office/drawing/2014/main" xmlns="" id="{8FA84FC6-1D9B-4090-9909-D706FD314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648" y="1563638"/>
            <a:ext cx="5508000" cy="1260000"/>
          </a:xfrm>
          <a:prstGeom prst="wedgeRoundRectCallout">
            <a:avLst>
              <a:gd name="adj1" fmla="val 56904"/>
              <a:gd name="adj2" fmla="val -11319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长方形和正方形的对边平行且相等，相对的角也相等，所以长方形、正方形是特殊的平行四边形。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036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 animBg="1"/>
      <p:bldP spid="15" grpId="0"/>
      <p:bldP spid="20" grpId="0" animBg="1"/>
      <p:bldP spid="23" grpId="0" animBg="1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1181</Words>
  <Application>Microsoft Office PowerPoint</Application>
  <PresentationFormat>全屏显示(16:9)</PresentationFormat>
  <Paragraphs>221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Arial</vt:lpstr>
      <vt:lpstr>宋体</vt:lpstr>
      <vt:lpstr>楷体</vt:lpstr>
      <vt:lpstr>KaiTi</vt:lpstr>
      <vt:lpstr>Calibri</vt:lpstr>
      <vt:lpstr>Adobe Arabic</vt:lpstr>
      <vt:lpstr>黑体</vt:lpstr>
      <vt:lpstr>幼圆</vt:lpstr>
      <vt:lpstr>Times New Roman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2018-11-01T05:48:27Z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